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3" r:id="rId56"/>
    <p:sldId id="310" r:id="rId57"/>
    <p:sldId id="311" r:id="rId58"/>
    <p:sldId id="312" r:id="rId59"/>
  </p:sldIdLst>
  <p:sldSz cx="9144000" cy="5143500" type="screen16x9"/>
  <p:notesSz cx="6858000" cy="9144000"/>
  <p:embeddedFontLst>
    <p:embeddedFont>
      <p:font typeface="Anaheim" panose="020B0604020202020204" charset="0"/>
      <p:regular r:id="rId61"/>
      <p:bold r:id="rId62"/>
    </p:embeddedFont>
    <p:embeddedFont>
      <p:font typeface="Archivo Narrow" panose="020B0604020202020204" charset="0"/>
      <p:regular r:id="rId63"/>
      <p:bold r:id="rId64"/>
      <p:italic r:id="rId65"/>
      <p:boldItalic r:id="rId66"/>
    </p:embeddedFont>
    <p:embeddedFont>
      <p:font typeface="Barlow" panose="00000500000000000000" pitchFamily="2" charset="0"/>
      <p:regular r:id="rId67"/>
      <p:bold r:id="rId68"/>
      <p:italic r:id="rId69"/>
      <p:boldItalic r:id="rId70"/>
    </p:embeddedFont>
    <p:embeddedFont>
      <p:font typeface="Bell MT" panose="02020503060305020303" pitchFamily="18" charset="0"/>
      <p:regular r:id="rId71"/>
      <p:bold r:id="rId72"/>
      <p:italic r:id="rId73"/>
      <p:boldItalic r:id="rId74"/>
    </p:embeddedFont>
    <p:embeddedFont>
      <p:font typeface="DM Sans" pitchFamily="2" charset="0"/>
      <p:regular r:id="rId75"/>
      <p:bold r:id="rId76"/>
      <p:italic r:id="rId77"/>
      <p:boldItalic r:id="rId78"/>
    </p:embeddedFont>
    <p:embeddedFont>
      <p:font typeface="Nunito Light" pitchFamily="2" charset="0"/>
      <p:regular r:id="rId79"/>
    </p:embeddedFont>
    <p:embeddedFont>
      <p:font typeface="Oi" panose="020B0604020202020204" charset="0"/>
      <p:regular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grlfyAMhnXFxBK+vlHiClV14CI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186" y="2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61" Type="http://schemas.openxmlformats.org/officeDocument/2006/relationships/font" Target="fonts/font1.fntdata"/><Relationship Id="rId8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d7f587168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34d7f587168_2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4d7f587168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34d7f587168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4d7f587168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34d7f587168_2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a:extLst>
            <a:ext uri="{FF2B5EF4-FFF2-40B4-BE49-F238E27FC236}">
              <a16:creationId xmlns:a16="http://schemas.microsoft.com/office/drawing/2014/main" id="{5E24F9ED-EC50-AC7A-AF09-182CDB435197}"/>
            </a:ext>
          </a:extLst>
        </p:cNvPr>
        <p:cNvGrpSpPr/>
        <p:nvPr/>
      </p:nvGrpSpPr>
      <p:grpSpPr>
        <a:xfrm>
          <a:off x="0" y="0"/>
          <a:ext cx="0" cy="0"/>
          <a:chOff x="0" y="0"/>
          <a:chExt cx="0" cy="0"/>
        </a:xfrm>
      </p:grpSpPr>
      <p:sp>
        <p:nvSpPr>
          <p:cNvPr id="735" name="Google Shape;735;p51:notes">
            <a:extLst>
              <a:ext uri="{FF2B5EF4-FFF2-40B4-BE49-F238E27FC236}">
                <a16:creationId xmlns:a16="http://schemas.microsoft.com/office/drawing/2014/main" id="{4311A942-E8AA-BEFC-3F82-493CA28CC1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p51:notes">
            <a:extLst>
              <a:ext uri="{FF2B5EF4-FFF2-40B4-BE49-F238E27FC236}">
                <a16:creationId xmlns:a16="http://schemas.microsoft.com/office/drawing/2014/main" id="{F99C3251-5AF0-D6D3-BAA3-47BCF7EA77C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10613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7" name="Google Shape;74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Google Shape;753;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34.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15.png"/><Relationship Id="rId4"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24.png"/><Relationship Id="rId4"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6"/>
          <p:cNvSpPr txBox="1">
            <a:spLocks noGrp="1"/>
          </p:cNvSpPr>
          <p:nvPr>
            <p:ph type="ctrTitle"/>
          </p:nvPr>
        </p:nvSpPr>
        <p:spPr>
          <a:xfrm>
            <a:off x="1079688" y="786450"/>
            <a:ext cx="6984600" cy="1610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56"/>
          <p:cNvSpPr txBox="1">
            <a:spLocks noGrp="1"/>
          </p:cNvSpPr>
          <p:nvPr>
            <p:ph type="subTitle" idx="1"/>
          </p:nvPr>
        </p:nvSpPr>
        <p:spPr>
          <a:xfrm>
            <a:off x="1079712" y="2589603"/>
            <a:ext cx="69846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56"/>
          <p:cNvGrpSpPr/>
          <p:nvPr/>
        </p:nvGrpSpPr>
        <p:grpSpPr>
          <a:xfrm>
            <a:off x="-309396" y="-67899"/>
            <a:ext cx="9762808" cy="2072598"/>
            <a:chOff x="-309396" y="-67899"/>
            <a:chExt cx="9762808" cy="2072598"/>
          </a:xfrm>
        </p:grpSpPr>
        <p:pic>
          <p:nvPicPr>
            <p:cNvPr id="12" name="Google Shape;12;p56"/>
            <p:cNvPicPr preferRelativeResize="0"/>
            <p:nvPr/>
          </p:nvPicPr>
          <p:blipFill rotWithShape="1">
            <a:blip r:embed="rId2">
              <a:alphaModFix/>
            </a:blip>
            <a:srcRect/>
            <a:stretch/>
          </p:blipFill>
          <p:spPr>
            <a:xfrm>
              <a:off x="-309396" y="108370"/>
              <a:ext cx="1022625" cy="1436154"/>
            </a:xfrm>
            <a:prstGeom prst="rect">
              <a:avLst/>
            </a:prstGeom>
            <a:noFill/>
            <a:ln>
              <a:noFill/>
            </a:ln>
          </p:spPr>
        </p:pic>
        <p:pic>
          <p:nvPicPr>
            <p:cNvPr id="13" name="Google Shape;13;p56"/>
            <p:cNvPicPr preferRelativeResize="0"/>
            <p:nvPr/>
          </p:nvPicPr>
          <p:blipFill rotWithShape="1">
            <a:blip r:embed="rId3">
              <a:alphaModFix/>
            </a:blip>
            <a:srcRect/>
            <a:stretch/>
          </p:blipFill>
          <p:spPr>
            <a:xfrm>
              <a:off x="3561661" y="-67899"/>
              <a:ext cx="2020675" cy="409000"/>
            </a:xfrm>
            <a:prstGeom prst="rect">
              <a:avLst/>
            </a:prstGeom>
            <a:noFill/>
            <a:ln>
              <a:noFill/>
            </a:ln>
          </p:spPr>
        </p:pic>
        <p:pic>
          <p:nvPicPr>
            <p:cNvPr id="14" name="Google Shape;14;p56"/>
            <p:cNvPicPr preferRelativeResize="0"/>
            <p:nvPr/>
          </p:nvPicPr>
          <p:blipFill rotWithShape="1">
            <a:blip r:embed="rId4">
              <a:alphaModFix/>
            </a:blip>
            <a:srcRect/>
            <a:stretch/>
          </p:blipFill>
          <p:spPr>
            <a:xfrm rot="5400000">
              <a:off x="7939750" y="491037"/>
              <a:ext cx="2004699" cy="10226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7"/>
        <p:cNvGrpSpPr/>
        <p:nvPr/>
      </p:nvGrpSpPr>
      <p:grpSpPr>
        <a:xfrm>
          <a:off x="0" y="0"/>
          <a:ext cx="0" cy="0"/>
          <a:chOff x="0" y="0"/>
          <a:chExt cx="0" cy="0"/>
        </a:xfrm>
      </p:grpSpPr>
      <p:sp>
        <p:nvSpPr>
          <p:cNvPr id="88" name="Google Shape;88;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89" name="Google Shape;89;p65"/>
          <p:cNvSpPr txBox="1">
            <a:spLocks noGrp="1"/>
          </p:cNvSpPr>
          <p:nvPr>
            <p:ph type="subTitle" idx="1"/>
          </p:nvPr>
        </p:nvSpPr>
        <p:spPr>
          <a:xfrm>
            <a:off x="1108627" y="1911709"/>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0" name="Google Shape;90;p65"/>
          <p:cNvSpPr txBox="1">
            <a:spLocks noGrp="1"/>
          </p:cNvSpPr>
          <p:nvPr>
            <p:ph type="subTitle" idx="2"/>
          </p:nvPr>
        </p:nvSpPr>
        <p:spPr>
          <a:xfrm>
            <a:off x="3579000" y="1911709"/>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1" name="Google Shape;91;p65"/>
          <p:cNvSpPr txBox="1">
            <a:spLocks noGrp="1"/>
          </p:cNvSpPr>
          <p:nvPr>
            <p:ph type="subTitle" idx="3"/>
          </p:nvPr>
        </p:nvSpPr>
        <p:spPr>
          <a:xfrm>
            <a:off x="1108627" y="3548023"/>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2" name="Google Shape;92;p65"/>
          <p:cNvSpPr txBox="1">
            <a:spLocks noGrp="1"/>
          </p:cNvSpPr>
          <p:nvPr>
            <p:ph type="subTitle" idx="4"/>
          </p:nvPr>
        </p:nvSpPr>
        <p:spPr>
          <a:xfrm>
            <a:off x="3579000" y="3548023"/>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3" name="Google Shape;93;p65"/>
          <p:cNvSpPr txBox="1">
            <a:spLocks noGrp="1"/>
          </p:cNvSpPr>
          <p:nvPr>
            <p:ph type="subTitle" idx="5"/>
          </p:nvPr>
        </p:nvSpPr>
        <p:spPr>
          <a:xfrm>
            <a:off x="6049373" y="1911709"/>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4" name="Google Shape;94;p65"/>
          <p:cNvSpPr txBox="1">
            <a:spLocks noGrp="1"/>
          </p:cNvSpPr>
          <p:nvPr>
            <p:ph type="subTitle" idx="6"/>
          </p:nvPr>
        </p:nvSpPr>
        <p:spPr>
          <a:xfrm>
            <a:off x="6049373" y="3548023"/>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5" name="Google Shape;95;p65"/>
          <p:cNvSpPr txBox="1">
            <a:spLocks noGrp="1"/>
          </p:cNvSpPr>
          <p:nvPr>
            <p:ph type="subTitle" idx="7"/>
          </p:nvPr>
        </p:nvSpPr>
        <p:spPr>
          <a:xfrm>
            <a:off x="1109527" y="1495308"/>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65"/>
          <p:cNvSpPr txBox="1">
            <a:spLocks noGrp="1"/>
          </p:cNvSpPr>
          <p:nvPr>
            <p:ph type="subTitle" idx="8"/>
          </p:nvPr>
        </p:nvSpPr>
        <p:spPr>
          <a:xfrm>
            <a:off x="3579900" y="1495308"/>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7" name="Google Shape;97;p65"/>
          <p:cNvSpPr txBox="1">
            <a:spLocks noGrp="1"/>
          </p:cNvSpPr>
          <p:nvPr>
            <p:ph type="subTitle" idx="9"/>
          </p:nvPr>
        </p:nvSpPr>
        <p:spPr>
          <a:xfrm>
            <a:off x="6050273" y="1495308"/>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8" name="Google Shape;98;p65"/>
          <p:cNvSpPr txBox="1">
            <a:spLocks noGrp="1"/>
          </p:cNvSpPr>
          <p:nvPr>
            <p:ph type="subTitle" idx="13"/>
          </p:nvPr>
        </p:nvSpPr>
        <p:spPr>
          <a:xfrm>
            <a:off x="1109527" y="3131598"/>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 name="Google Shape;99;p65"/>
          <p:cNvSpPr txBox="1">
            <a:spLocks noGrp="1"/>
          </p:cNvSpPr>
          <p:nvPr>
            <p:ph type="subTitle" idx="14"/>
          </p:nvPr>
        </p:nvSpPr>
        <p:spPr>
          <a:xfrm>
            <a:off x="3579900" y="3131598"/>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0" name="Google Shape;100;p65"/>
          <p:cNvSpPr txBox="1">
            <a:spLocks noGrp="1"/>
          </p:cNvSpPr>
          <p:nvPr>
            <p:ph type="subTitle" idx="15"/>
          </p:nvPr>
        </p:nvSpPr>
        <p:spPr>
          <a:xfrm>
            <a:off x="6050273" y="3131598"/>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1" name="Google Shape;101;p65"/>
          <p:cNvGrpSpPr/>
          <p:nvPr/>
        </p:nvGrpSpPr>
        <p:grpSpPr>
          <a:xfrm>
            <a:off x="-1305498" y="-261629"/>
            <a:ext cx="10589222" cy="3477178"/>
            <a:chOff x="-1305498" y="-261629"/>
            <a:chExt cx="10589222" cy="3477178"/>
          </a:xfrm>
        </p:grpSpPr>
        <p:pic>
          <p:nvPicPr>
            <p:cNvPr id="102" name="Google Shape;102;p65"/>
            <p:cNvPicPr preferRelativeResize="0"/>
            <p:nvPr/>
          </p:nvPicPr>
          <p:blipFill rotWithShape="1">
            <a:blip r:embed="rId2">
              <a:alphaModFix/>
            </a:blip>
            <a:srcRect/>
            <a:stretch/>
          </p:blipFill>
          <p:spPr>
            <a:xfrm rot="5400000">
              <a:off x="7833637" y="1765462"/>
              <a:ext cx="2393424" cy="506750"/>
            </a:xfrm>
            <a:prstGeom prst="rect">
              <a:avLst/>
            </a:prstGeom>
            <a:noFill/>
            <a:ln>
              <a:noFill/>
            </a:ln>
          </p:spPr>
        </p:pic>
        <p:pic>
          <p:nvPicPr>
            <p:cNvPr id="103" name="Google Shape;103;p65"/>
            <p:cNvPicPr preferRelativeResize="0"/>
            <p:nvPr/>
          </p:nvPicPr>
          <p:blipFill rotWithShape="1">
            <a:blip r:embed="rId3">
              <a:alphaModFix/>
            </a:blip>
            <a:srcRect/>
            <a:stretch/>
          </p:blipFill>
          <p:spPr>
            <a:xfrm>
              <a:off x="8216400" y="82411"/>
              <a:ext cx="838128" cy="445025"/>
            </a:xfrm>
            <a:prstGeom prst="rect">
              <a:avLst/>
            </a:prstGeom>
            <a:noFill/>
            <a:ln>
              <a:noFill/>
            </a:ln>
          </p:spPr>
        </p:pic>
        <p:pic>
          <p:nvPicPr>
            <p:cNvPr id="104" name="Google Shape;104;p65"/>
            <p:cNvPicPr preferRelativeResize="0"/>
            <p:nvPr/>
          </p:nvPicPr>
          <p:blipFill rotWithShape="1">
            <a:blip r:embed="rId4">
              <a:alphaModFix/>
            </a:blip>
            <a:srcRect/>
            <a:stretch/>
          </p:blipFill>
          <p:spPr>
            <a:xfrm flipH="1">
              <a:off x="-1062597" y="1127525"/>
              <a:ext cx="1782599" cy="1782625"/>
            </a:xfrm>
            <a:prstGeom prst="rect">
              <a:avLst/>
            </a:prstGeom>
            <a:noFill/>
            <a:ln>
              <a:noFill/>
            </a:ln>
          </p:spPr>
        </p:pic>
        <p:pic>
          <p:nvPicPr>
            <p:cNvPr id="105" name="Google Shape;105;p65"/>
            <p:cNvPicPr preferRelativeResize="0"/>
            <p:nvPr/>
          </p:nvPicPr>
          <p:blipFill rotWithShape="1">
            <a:blip r:embed="rId5">
              <a:alphaModFix/>
            </a:blip>
            <a:srcRect/>
            <a:stretch/>
          </p:blipFill>
          <p:spPr>
            <a:xfrm>
              <a:off x="-1305498" y="-261629"/>
              <a:ext cx="1985998" cy="1986017"/>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06"/>
        <p:cNvGrpSpPr/>
        <p:nvPr/>
      </p:nvGrpSpPr>
      <p:grpSpPr>
        <a:xfrm>
          <a:off x="0" y="0"/>
          <a:ext cx="0" cy="0"/>
          <a:chOff x="0" y="0"/>
          <a:chExt cx="0" cy="0"/>
        </a:xfrm>
      </p:grpSpPr>
      <p:sp>
        <p:nvSpPr>
          <p:cNvPr id="107" name="Google Shape;107;p66"/>
          <p:cNvSpPr txBox="1">
            <a:spLocks noGrp="1"/>
          </p:cNvSpPr>
          <p:nvPr>
            <p:ph type="title"/>
          </p:nvPr>
        </p:nvSpPr>
        <p:spPr>
          <a:xfrm>
            <a:off x="3954275" y="1316525"/>
            <a:ext cx="4476300" cy="723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08" name="Google Shape;108;p66"/>
          <p:cNvSpPr txBox="1">
            <a:spLocks noGrp="1"/>
          </p:cNvSpPr>
          <p:nvPr>
            <p:ph type="subTitle" idx="1"/>
          </p:nvPr>
        </p:nvSpPr>
        <p:spPr>
          <a:xfrm>
            <a:off x="3954475" y="2116075"/>
            <a:ext cx="4476300" cy="1710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09" name="Google Shape;109;p66"/>
          <p:cNvPicPr preferRelativeResize="0"/>
          <p:nvPr/>
        </p:nvPicPr>
        <p:blipFill rotWithShape="1">
          <a:blip r:embed="rId2">
            <a:alphaModFix/>
          </a:blip>
          <a:srcRect/>
          <a:stretch/>
        </p:blipFill>
        <p:spPr>
          <a:xfrm>
            <a:off x="-450225" y="1584425"/>
            <a:ext cx="2326900" cy="2326900"/>
          </a:xfrm>
          <a:prstGeom prst="rect">
            <a:avLst/>
          </a:prstGeom>
          <a:noFill/>
          <a:ln>
            <a:noFill/>
          </a:ln>
        </p:spPr>
      </p:pic>
      <p:pic>
        <p:nvPicPr>
          <p:cNvPr id="110" name="Google Shape;110;p66"/>
          <p:cNvPicPr preferRelativeResize="0"/>
          <p:nvPr/>
        </p:nvPicPr>
        <p:blipFill rotWithShape="1">
          <a:blip r:embed="rId3">
            <a:alphaModFix/>
          </a:blip>
          <a:srcRect/>
          <a:stretch/>
        </p:blipFill>
        <p:spPr>
          <a:xfrm>
            <a:off x="888499" y="3027028"/>
            <a:ext cx="2120175" cy="2116475"/>
          </a:xfrm>
          <a:prstGeom prst="rect">
            <a:avLst/>
          </a:prstGeom>
          <a:noFill/>
          <a:ln>
            <a:noFill/>
          </a:ln>
        </p:spPr>
      </p:pic>
      <p:pic>
        <p:nvPicPr>
          <p:cNvPr id="111" name="Google Shape;111;p66"/>
          <p:cNvPicPr preferRelativeResize="0"/>
          <p:nvPr/>
        </p:nvPicPr>
        <p:blipFill rotWithShape="1">
          <a:blip r:embed="rId4">
            <a:alphaModFix/>
          </a:blip>
          <a:srcRect/>
          <a:stretch/>
        </p:blipFill>
        <p:spPr>
          <a:xfrm rot="5400000">
            <a:off x="501555" y="759363"/>
            <a:ext cx="2480700" cy="961975"/>
          </a:xfrm>
          <a:prstGeom prst="rect">
            <a:avLst/>
          </a:prstGeom>
          <a:noFill/>
          <a:ln>
            <a:noFill/>
          </a:ln>
        </p:spPr>
      </p:pic>
      <p:pic>
        <p:nvPicPr>
          <p:cNvPr id="112" name="Google Shape;112;p66"/>
          <p:cNvPicPr preferRelativeResize="0"/>
          <p:nvPr/>
        </p:nvPicPr>
        <p:blipFill rotWithShape="1">
          <a:blip r:embed="rId5">
            <a:alphaModFix/>
          </a:blip>
          <a:srcRect/>
          <a:stretch/>
        </p:blipFill>
        <p:spPr>
          <a:xfrm rot="5400000">
            <a:off x="7591663" y="2282513"/>
            <a:ext cx="2732101" cy="5784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67"/>
          <p:cNvSpPr txBox="1">
            <a:spLocks noGrp="1"/>
          </p:cNvSpPr>
          <p:nvPr>
            <p:ph type="title" hasCustomPrompt="1"/>
          </p:nvPr>
        </p:nvSpPr>
        <p:spPr>
          <a:xfrm>
            <a:off x="713225" y="2755550"/>
            <a:ext cx="4563300" cy="116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5" name="Google Shape;115;p67"/>
          <p:cNvSpPr txBox="1">
            <a:spLocks noGrp="1"/>
          </p:cNvSpPr>
          <p:nvPr>
            <p:ph type="subTitle" idx="1"/>
          </p:nvPr>
        </p:nvSpPr>
        <p:spPr>
          <a:xfrm>
            <a:off x="713225" y="4106900"/>
            <a:ext cx="4563300" cy="497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116"/>
        <p:cNvGrpSpPr/>
        <p:nvPr/>
      </p:nvGrpSpPr>
      <p:grpSpPr>
        <a:xfrm>
          <a:off x="0" y="0"/>
          <a:ext cx="0" cy="0"/>
          <a:chOff x="0" y="0"/>
          <a:chExt cx="0" cy="0"/>
        </a:xfrm>
      </p:grpSpPr>
      <p:sp>
        <p:nvSpPr>
          <p:cNvPr id="117" name="Google Shape;117;p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18" name="Google Shape;118;p68"/>
          <p:cNvPicPr preferRelativeResize="0"/>
          <p:nvPr/>
        </p:nvPicPr>
        <p:blipFill rotWithShape="1">
          <a:blip r:embed="rId2">
            <a:alphaModFix/>
          </a:blip>
          <a:srcRect/>
          <a:stretch/>
        </p:blipFill>
        <p:spPr>
          <a:xfrm>
            <a:off x="142479" y="680325"/>
            <a:ext cx="408425" cy="102100"/>
          </a:xfrm>
          <a:prstGeom prst="rect">
            <a:avLst/>
          </a:prstGeom>
          <a:noFill/>
          <a:ln>
            <a:noFill/>
          </a:ln>
        </p:spPr>
      </p:pic>
      <p:pic>
        <p:nvPicPr>
          <p:cNvPr id="119" name="Google Shape;119;p68"/>
          <p:cNvPicPr preferRelativeResize="0"/>
          <p:nvPr/>
        </p:nvPicPr>
        <p:blipFill rotWithShape="1">
          <a:blip r:embed="rId3">
            <a:alphaModFix/>
          </a:blip>
          <a:srcRect/>
          <a:stretch/>
        </p:blipFill>
        <p:spPr>
          <a:xfrm>
            <a:off x="142471" y="221554"/>
            <a:ext cx="1387211" cy="169234"/>
          </a:xfrm>
          <a:prstGeom prst="rect">
            <a:avLst/>
          </a:prstGeom>
          <a:noFill/>
          <a:ln>
            <a:noFill/>
          </a:ln>
        </p:spPr>
      </p:pic>
      <p:pic>
        <p:nvPicPr>
          <p:cNvPr id="120" name="Google Shape;120;p68"/>
          <p:cNvPicPr preferRelativeResize="0"/>
          <p:nvPr/>
        </p:nvPicPr>
        <p:blipFill rotWithShape="1">
          <a:blip r:embed="rId4">
            <a:alphaModFix/>
          </a:blip>
          <a:srcRect/>
          <a:stretch/>
        </p:blipFill>
        <p:spPr>
          <a:xfrm>
            <a:off x="8325946" y="1"/>
            <a:ext cx="818050" cy="1146325"/>
          </a:xfrm>
          <a:prstGeom prst="rect">
            <a:avLst/>
          </a:prstGeom>
          <a:noFill/>
          <a:ln>
            <a:noFill/>
          </a:ln>
        </p:spPr>
      </p:pic>
      <p:pic>
        <p:nvPicPr>
          <p:cNvPr id="121" name="Google Shape;121;p68"/>
          <p:cNvPicPr preferRelativeResize="0"/>
          <p:nvPr/>
        </p:nvPicPr>
        <p:blipFill rotWithShape="1">
          <a:blip r:embed="rId5">
            <a:alphaModFix/>
          </a:blip>
          <a:srcRect/>
          <a:stretch/>
        </p:blipFill>
        <p:spPr>
          <a:xfrm>
            <a:off x="3028423" y="4725049"/>
            <a:ext cx="3087173" cy="653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2"/>
        <p:cNvGrpSpPr/>
        <p:nvPr/>
      </p:nvGrpSpPr>
      <p:grpSpPr>
        <a:xfrm>
          <a:off x="0" y="0"/>
          <a:ext cx="0" cy="0"/>
          <a:chOff x="0" y="0"/>
          <a:chExt cx="0" cy="0"/>
        </a:xfrm>
      </p:grpSpPr>
      <p:sp>
        <p:nvSpPr>
          <p:cNvPr id="123" name="Google Shape;123;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24" name="Google Shape;124;p69"/>
          <p:cNvSpPr txBox="1">
            <a:spLocks noGrp="1"/>
          </p:cNvSpPr>
          <p:nvPr>
            <p:ph type="subTitle" idx="1"/>
          </p:nvPr>
        </p:nvSpPr>
        <p:spPr>
          <a:xfrm>
            <a:off x="3035853" y="3764950"/>
            <a:ext cx="2061300" cy="6735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5" name="Google Shape;125;p69"/>
          <p:cNvSpPr txBox="1">
            <a:spLocks noGrp="1"/>
          </p:cNvSpPr>
          <p:nvPr>
            <p:ph type="subTitle" idx="2"/>
          </p:nvPr>
        </p:nvSpPr>
        <p:spPr>
          <a:xfrm>
            <a:off x="4040731" y="1929700"/>
            <a:ext cx="2061300" cy="673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6" name="Google Shape;126;p69"/>
          <p:cNvSpPr txBox="1">
            <a:spLocks noGrp="1"/>
          </p:cNvSpPr>
          <p:nvPr>
            <p:ph type="subTitle" idx="3"/>
          </p:nvPr>
        </p:nvSpPr>
        <p:spPr>
          <a:xfrm>
            <a:off x="3035844" y="3286350"/>
            <a:ext cx="2061300" cy="5727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69"/>
          <p:cNvSpPr txBox="1">
            <a:spLocks noGrp="1"/>
          </p:cNvSpPr>
          <p:nvPr>
            <p:ph type="subTitle" idx="4"/>
          </p:nvPr>
        </p:nvSpPr>
        <p:spPr>
          <a:xfrm>
            <a:off x="4040731" y="1451100"/>
            <a:ext cx="2061300" cy="572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128" name="Google Shape;128;p69"/>
          <p:cNvPicPr preferRelativeResize="0"/>
          <p:nvPr/>
        </p:nvPicPr>
        <p:blipFill rotWithShape="1">
          <a:blip r:embed="rId2">
            <a:alphaModFix/>
          </a:blip>
          <a:srcRect/>
          <a:stretch/>
        </p:blipFill>
        <p:spPr>
          <a:xfrm rot="10800000">
            <a:off x="155320" y="539512"/>
            <a:ext cx="392400" cy="2273025"/>
          </a:xfrm>
          <a:prstGeom prst="rect">
            <a:avLst/>
          </a:prstGeom>
          <a:noFill/>
          <a:ln>
            <a:noFill/>
          </a:ln>
        </p:spPr>
      </p:pic>
      <p:pic>
        <p:nvPicPr>
          <p:cNvPr id="129" name="Google Shape;129;p69"/>
          <p:cNvPicPr preferRelativeResize="0"/>
          <p:nvPr/>
        </p:nvPicPr>
        <p:blipFill rotWithShape="1">
          <a:blip r:embed="rId3">
            <a:alphaModFix/>
          </a:blip>
          <a:srcRect/>
          <a:stretch/>
        </p:blipFill>
        <p:spPr>
          <a:xfrm rot="5400000">
            <a:off x="7932975" y="1755200"/>
            <a:ext cx="2004699" cy="1022625"/>
          </a:xfrm>
          <a:prstGeom prst="rect">
            <a:avLst/>
          </a:prstGeom>
          <a:noFill/>
          <a:ln>
            <a:noFill/>
          </a:ln>
        </p:spPr>
      </p:pic>
      <p:pic>
        <p:nvPicPr>
          <p:cNvPr id="130" name="Google Shape;130;p69"/>
          <p:cNvPicPr preferRelativeResize="0"/>
          <p:nvPr/>
        </p:nvPicPr>
        <p:blipFill rotWithShape="1">
          <a:blip r:embed="rId4">
            <a:alphaModFix/>
          </a:blip>
          <a:srcRect/>
          <a:stretch/>
        </p:blipFill>
        <p:spPr>
          <a:xfrm>
            <a:off x="-890849" y="3231564"/>
            <a:ext cx="2191292" cy="2189249"/>
          </a:xfrm>
          <a:prstGeom prst="rect">
            <a:avLst/>
          </a:prstGeom>
          <a:noFill/>
          <a:ln>
            <a:noFill/>
          </a:ln>
        </p:spPr>
      </p:pic>
      <p:pic>
        <p:nvPicPr>
          <p:cNvPr id="131" name="Google Shape;131;p69"/>
          <p:cNvPicPr preferRelativeResize="0"/>
          <p:nvPr/>
        </p:nvPicPr>
        <p:blipFill rotWithShape="1">
          <a:blip r:embed="rId5">
            <a:alphaModFix/>
          </a:blip>
          <a:srcRect/>
          <a:stretch/>
        </p:blipFill>
        <p:spPr>
          <a:xfrm>
            <a:off x="1" y="4194648"/>
            <a:ext cx="2257824" cy="21892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2"/>
        <p:cNvGrpSpPr/>
        <p:nvPr/>
      </p:nvGrpSpPr>
      <p:grpSpPr>
        <a:xfrm>
          <a:off x="0" y="0"/>
          <a:ext cx="0" cy="0"/>
          <a:chOff x="0" y="0"/>
          <a:chExt cx="0" cy="0"/>
        </a:xfrm>
      </p:grpSpPr>
      <p:sp>
        <p:nvSpPr>
          <p:cNvPr id="133" name="Google Shape;133;p70"/>
          <p:cNvSpPr txBox="1">
            <a:spLocks noGrp="1"/>
          </p:cNvSpPr>
          <p:nvPr>
            <p:ph type="title"/>
          </p:nvPr>
        </p:nvSpPr>
        <p:spPr>
          <a:xfrm>
            <a:off x="1768500" y="720250"/>
            <a:ext cx="5607000" cy="161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pic>
        <p:nvPicPr>
          <p:cNvPr id="134" name="Google Shape;134;p70"/>
          <p:cNvPicPr preferRelativeResize="0"/>
          <p:nvPr/>
        </p:nvPicPr>
        <p:blipFill rotWithShape="1">
          <a:blip r:embed="rId2">
            <a:alphaModFix/>
          </a:blip>
          <a:srcRect/>
          <a:stretch/>
        </p:blipFill>
        <p:spPr>
          <a:xfrm rot="10800000" flipH="1">
            <a:off x="3511210" y="230448"/>
            <a:ext cx="2121574" cy="66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5"/>
        <p:cNvGrpSpPr/>
        <p:nvPr/>
      </p:nvGrpSpPr>
      <p:grpSpPr>
        <a:xfrm>
          <a:off x="0" y="0"/>
          <a:ext cx="0" cy="0"/>
          <a:chOff x="0" y="0"/>
          <a:chExt cx="0" cy="0"/>
        </a:xfrm>
      </p:grpSpPr>
      <p:sp>
        <p:nvSpPr>
          <p:cNvPr id="136" name="Google Shape;136;p71"/>
          <p:cNvSpPr txBox="1">
            <a:spLocks noGrp="1"/>
          </p:cNvSpPr>
          <p:nvPr>
            <p:ph type="title"/>
          </p:nvPr>
        </p:nvSpPr>
        <p:spPr>
          <a:xfrm>
            <a:off x="2592124" y="3548813"/>
            <a:ext cx="5838600" cy="66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37" name="Google Shape;137;p71"/>
          <p:cNvSpPr txBox="1">
            <a:spLocks noGrp="1"/>
          </p:cNvSpPr>
          <p:nvPr>
            <p:ph type="subTitle" idx="1"/>
          </p:nvPr>
        </p:nvSpPr>
        <p:spPr>
          <a:xfrm>
            <a:off x="2592250" y="932888"/>
            <a:ext cx="5838600" cy="25317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000"/>
              <a:buNone/>
              <a:defRPr sz="3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8"/>
        <p:cNvGrpSpPr/>
        <p:nvPr/>
      </p:nvGrpSpPr>
      <p:grpSpPr>
        <a:xfrm>
          <a:off x="0" y="0"/>
          <a:ext cx="0" cy="0"/>
          <a:chOff x="0" y="0"/>
          <a:chExt cx="0" cy="0"/>
        </a:xfrm>
      </p:grpSpPr>
      <p:sp>
        <p:nvSpPr>
          <p:cNvPr id="139" name="Google Shape;139;p72"/>
          <p:cNvSpPr txBox="1">
            <a:spLocks noGrp="1"/>
          </p:cNvSpPr>
          <p:nvPr>
            <p:ph type="title"/>
          </p:nvPr>
        </p:nvSpPr>
        <p:spPr>
          <a:xfrm>
            <a:off x="713225" y="539500"/>
            <a:ext cx="3482700" cy="105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sz="6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40" name="Google Shape;140;p72"/>
          <p:cNvSpPr txBox="1">
            <a:spLocks noGrp="1"/>
          </p:cNvSpPr>
          <p:nvPr>
            <p:ph type="subTitle" idx="1"/>
          </p:nvPr>
        </p:nvSpPr>
        <p:spPr>
          <a:xfrm>
            <a:off x="713225" y="1513050"/>
            <a:ext cx="3482700" cy="1107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 name="Google Shape;141;p72"/>
          <p:cNvSpPr txBox="1"/>
          <p:nvPr/>
        </p:nvSpPr>
        <p:spPr>
          <a:xfrm>
            <a:off x="713225" y="3535750"/>
            <a:ext cx="3482700" cy="73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Barlow"/>
                <a:ea typeface="Barlow"/>
                <a:cs typeface="Barlow"/>
                <a:sym typeface="Barlow"/>
              </a:rPr>
              <a:t>CREDITS:</a:t>
            </a:r>
            <a:r>
              <a:rPr lang="en" sz="1200" b="0" i="0" u="none" strike="noStrike" cap="none">
                <a:solidFill>
                  <a:schemeClr val="dk1"/>
                </a:solidFill>
                <a:latin typeface="Barlow"/>
                <a:ea typeface="Barlow"/>
                <a:cs typeface="Barlow"/>
                <a:sym typeface="Barlow"/>
              </a:rPr>
              <a:t> This presentation template was created by </a:t>
            </a:r>
            <a:r>
              <a:rPr lang="en" sz="1200" b="1" i="0" u="sng" strike="noStrike" cap="none">
                <a:solidFill>
                  <a:schemeClr val="hlink"/>
                </a:solidFill>
                <a:latin typeface="Barlow"/>
                <a:ea typeface="Barlow"/>
                <a:cs typeface="Barlow"/>
                <a:sym typeface="Barlow"/>
                <a:hlinkClick r:id="rId2"/>
              </a:rPr>
              <a:t>Slidesgo</a:t>
            </a:r>
            <a:r>
              <a:rPr lang="en" sz="1200" b="0" i="0" u="none" strike="noStrike" cap="none">
                <a:solidFill>
                  <a:schemeClr val="dk1"/>
                </a:solidFill>
                <a:latin typeface="Barlow"/>
                <a:ea typeface="Barlow"/>
                <a:cs typeface="Barlow"/>
                <a:sym typeface="Barlow"/>
              </a:rPr>
              <a:t>, and includes icons by </a:t>
            </a:r>
            <a:r>
              <a:rPr lang="en" sz="1200" b="1" i="0" u="sng" strike="noStrike" cap="none">
                <a:solidFill>
                  <a:schemeClr val="hlink"/>
                </a:solidFill>
                <a:latin typeface="Barlow"/>
                <a:ea typeface="Barlow"/>
                <a:cs typeface="Barlow"/>
                <a:sym typeface="Barlow"/>
                <a:hlinkClick r:id="rId3"/>
              </a:rPr>
              <a:t>Flaticon</a:t>
            </a:r>
            <a:r>
              <a:rPr lang="en" sz="1200" b="0" i="0" u="none" strike="noStrike" cap="none">
                <a:solidFill>
                  <a:schemeClr val="dk1"/>
                </a:solidFill>
                <a:latin typeface="Barlow"/>
                <a:ea typeface="Barlow"/>
                <a:cs typeface="Barlow"/>
                <a:sym typeface="Barlow"/>
              </a:rPr>
              <a:t>, and infographics &amp; images by </a:t>
            </a:r>
            <a:r>
              <a:rPr lang="en" sz="1200" b="1" i="0" u="sng" strike="noStrike" cap="none">
                <a:solidFill>
                  <a:schemeClr val="hlink"/>
                </a:solidFill>
                <a:latin typeface="Barlow"/>
                <a:ea typeface="Barlow"/>
                <a:cs typeface="Barlow"/>
                <a:sym typeface="Barlow"/>
                <a:hlinkClick r:id="rId4"/>
              </a:rPr>
              <a:t>Freepik</a:t>
            </a:r>
            <a:r>
              <a:rPr lang="en" sz="1200" b="0" i="0" u="sng" strike="noStrike" cap="none">
                <a:solidFill>
                  <a:schemeClr val="dk1"/>
                </a:solidFill>
                <a:latin typeface="Barlow"/>
                <a:ea typeface="Barlow"/>
                <a:cs typeface="Barlow"/>
                <a:sym typeface="Barlow"/>
              </a:rPr>
              <a:t> </a:t>
            </a:r>
            <a:endParaRPr sz="1200" b="1" i="0" u="sng" strike="noStrike" cap="none">
              <a:solidFill>
                <a:schemeClr val="dk1"/>
              </a:solidFill>
              <a:latin typeface="Barlow"/>
              <a:ea typeface="Barlow"/>
              <a:cs typeface="Barlow"/>
              <a:sym typeface="Barlow"/>
            </a:endParaRPr>
          </a:p>
        </p:txBody>
      </p:sp>
      <p:pic>
        <p:nvPicPr>
          <p:cNvPr id="142" name="Google Shape;142;p72"/>
          <p:cNvPicPr preferRelativeResize="0"/>
          <p:nvPr/>
        </p:nvPicPr>
        <p:blipFill rotWithShape="1">
          <a:blip r:embed="rId5">
            <a:alphaModFix/>
          </a:blip>
          <a:srcRect/>
          <a:stretch/>
        </p:blipFill>
        <p:spPr>
          <a:xfrm>
            <a:off x="6081756" y="324187"/>
            <a:ext cx="1389889" cy="16678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3"/>
        <p:cNvGrpSpPr/>
        <p:nvPr/>
      </p:nvGrpSpPr>
      <p:grpSpPr>
        <a:xfrm>
          <a:off x="0" y="0"/>
          <a:ext cx="0" cy="0"/>
          <a:chOff x="0" y="0"/>
          <a:chExt cx="0" cy="0"/>
        </a:xfrm>
      </p:grpSpPr>
      <p:sp>
        <p:nvSpPr>
          <p:cNvPr id="144" name="Google Shape;144;p73"/>
          <p:cNvSpPr txBox="1">
            <a:spLocks noGrp="1"/>
          </p:cNvSpPr>
          <p:nvPr>
            <p:ph type="title"/>
          </p:nvPr>
        </p:nvSpPr>
        <p:spPr>
          <a:xfrm>
            <a:off x="713225" y="1166423"/>
            <a:ext cx="3519600" cy="184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45" name="Google Shape;145;p73"/>
          <p:cNvSpPr txBox="1">
            <a:spLocks noGrp="1"/>
          </p:cNvSpPr>
          <p:nvPr>
            <p:ph type="subTitle" idx="1"/>
          </p:nvPr>
        </p:nvSpPr>
        <p:spPr>
          <a:xfrm>
            <a:off x="713225" y="3014063"/>
            <a:ext cx="3519600" cy="963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6" name="Google Shape;146;p73"/>
          <p:cNvSpPr>
            <a:spLocks noGrp="1"/>
          </p:cNvSpPr>
          <p:nvPr>
            <p:ph type="pic" idx="2"/>
          </p:nvPr>
        </p:nvSpPr>
        <p:spPr>
          <a:xfrm>
            <a:off x="5079825" y="1166425"/>
            <a:ext cx="3351000" cy="2810700"/>
          </a:xfrm>
          <a:prstGeom prst="rect">
            <a:avLst/>
          </a:prstGeom>
          <a:noFill/>
          <a:ln>
            <a:noFill/>
          </a:ln>
        </p:spPr>
      </p:sp>
      <p:pic>
        <p:nvPicPr>
          <p:cNvPr id="147" name="Google Shape;147;p73"/>
          <p:cNvPicPr preferRelativeResize="0"/>
          <p:nvPr/>
        </p:nvPicPr>
        <p:blipFill rotWithShape="1">
          <a:blip r:embed="rId2">
            <a:alphaModFix/>
          </a:blip>
          <a:srcRect/>
          <a:stretch/>
        </p:blipFill>
        <p:spPr>
          <a:xfrm rot="-5400000">
            <a:off x="650099" y="-242339"/>
            <a:ext cx="707900" cy="1563689"/>
          </a:xfrm>
          <a:prstGeom prst="rect">
            <a:avLst/>
          </a:prstGeom>
          <a:noFill/>
          <a:ln>
            <a:noFill/>
          </a:ln>
        </p:spPr>
      </p:pic>
      <p:pic>
        <p:nvPicPr>
          <p:cNvPr id="148" name="Google Shape;148;p73"/>
          <p:cNvPicPr preferRelativeResize="0"/>
          <p:nvPr/>
        </p:nvPicPr>
        <p:blipFill rotWithShape="1">
          <a:blip r:embed="rId3">
            <a:alphaModFix/>
          </a:blip>
          <a:srcRect/>
          <a:stretch/>
        </p:blipFill>
        <p:spPr>
          <a:xfrm>
            <a:off x="7478435" y="-127000"/>
            <a:ext cx="1904675" cy="1904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49"/>
        <p:cNvGrpSpPr/>
        <p:nvPr/>
      </p:nvGrpSpPr>
      <p:grpSpPr>
        <a:xfrm>
          <a:off x="0" y="0"/>
          <a:ext cx="0" cy="0"/>
          <a:chOff x="0" y="0"/>
          <a:chExt cx="0" cy="0"/>
        </a:xfrm>
      </p:grpSpPr>
      <p:sp>
        <p:nvSpPr>
          <p:cNvPr id="150" name="Google Shape;150;p74"/>
          <p:cNvSpPr txBox="1">
            <a:spLocks noGrp="1"/>
          </p:cNvSpPr>
          <p:nvPr>
            <p:ph type="title"/>
          </p:nvPr>
        </p:nvSpPr>
        <p:spPr>
          <a:xfrm>
            <a:off x="4611300" y="575625"/>
            <a:ext cx="38196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51" name="Google Shape;151;p74"/>
          <p:cNvSpPr txBox="1">
            <a:spLocks noGrp="1"/>
          </p:cNvSpPr>
          <p:nvPr>
            <p:ph type="subTitle" idx="1"/>
          </p:nvPr>
        </p:nvSpPr>
        <p:spPr>
          <a:xfrm>
            <a:off x="4611300" y="1264549"/>
            <a:ext cx="3819600" cy="598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52" name="Google Shape;152;p74"/>
          <p:cNvSpPr txBox="1">
            <a:spLocks noGrp="1"/>
          </p:cNvSpPr>
          <p:nvPr>
            <p:ph type="title" idx="2"/>
          </p:nvPr>
        </p:nvSpPr>
        <p:spPr>
          <a:xfrm>
            <a:off x="4611300" y="1927888"/>
            <a:ext cx="38196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53" name="Google Shape;153;p74"/>
          <p:cNvSpPr txBox="1">
            <a:spLocks noGrp="1"/>
          </p:cNvSpPr>
          <p:nvPr>
            <p:ph type="subTitle" idx="3"/>
          </p:nvPr>
        </p:nvSpPr>
        <p:spPr>
          <a:xfrm>
            <a:off x="4611300" y="2616812"/>
            <a:ext cx="3819600" cy="598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54" name="Google Shape;154;p74"/>
          <p:cNvSpPr txBox="1">
            <a:spLocks noGrp="1"/>
          </p:cNvSpPr>
          <p:nvPr>
            <p:ph type="title" idx="4"/>
          </p:nvPr>
        </p:nvSpPr>
        <p:spPr>
          <a:xfrm>
            <a:off x="4611300" y="3280151"/>
            <a:ext cx="38196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55" name="Google Shape;155;p74"/>
          <p:cNvSpPr txBox="1">
            <a:spLocks noGrp="1"/>
          </p:cNvSpPr>
          <p:nvPr>
            <p:ph type="subTitle" idx="5"/>
          </p:nvPr>
        </p:nvSpPr>
        <p:spPr>
          <a:xfrm>
            <a:off x="4611300" y="3969075"/>
            <a:ext cx="3819600" cy="598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pic>
        <p:nvPicPr>
          <p:cNvPr id="156" name="Google Shape;156;p74"/>
          <p:cNvPicPr preferRelativeResize="0"/>
          <p:nvPr/>
        </p:nvPicPr>
        <p:blipFill rotWithShape="1">
          <a:blip r:embed="rId2">
            <a:alphaModFix/>
          </a:blip>
          <a:srcRect/>
          <a:stretch/>
        </p:blipFill>
        <p:spPr>
          <a:xfrm>
            <a:off x="304999" y="243153"/>
            <a:ext cx="1288150" cy="187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5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7" name="Google Shape;17;p57"/>
          <p:cNvPicPr preferRelativeResize="0"/>
          <p:nvPr/>
        </p:nvPicPr>
        <p:blipFill rotWithShape="1">
          <a:blip r:embed="rId2">
            <a:alphaModFix/>
          </a:blip>
          <a:srcRect/>
          <a:stretch/>
        </p:blipFill>
        <p:spPr>
          <a:xfrm rot="5400000">
            <a:off x="-985388" y="1179249"/>
            <a:ext cx="2393424" cy="506750"/>
          </a:xfrm>
          <a:prstGeom prst="rect">
            <a:avLst/>
          </a:prstGeom>
          <a:noFill/>
          <a:ln>
            <a:noFill/>
          </a:ln>
        </p:spPr>
      </p:pic>
      <p:pic>
        <p:nvPicPr>
          <p:cNvPr id="18" name="Google Shape;18;p57"/>
          <p:cNvPicPr preferRelativeResize="0"/>
          <p:nvPr/>
        </p:nvPicPr>
        <p:blipFill rotWithShape="1">
          <a:blip r:embed="rId3">
            <a:alphaModFix/>
          </a:blip>
          <a:srcRect/>
          <a:stretch/>
        </p:blipFill>
        <p:spPr>
          <a:xfrm>
            <a:off x="154366" y="2935750"/>
            <a:ext cx="408425" cy="102100"/>
          </a:xfrm>
          <a:prstGeom prst="rect">
            <a:avLst/>
          </a:prstGeom>
          <a:noFill/>
          <a:ln>
            <a:noFill/>
          </a:ln>
        </p:spPr>
      </p:pic>
      <p:pic>
        <p:nvPicPr>
          <p:cNvPr id="19" name="Google Shape;19;p57"/>
          <p:cNvPicPr preferRelativeResize="0"/>
          <p:nvPr/>
        </p:nvPicPr>
        <p:blipFill rotWithShape="1">
          <a:blip r:embed="rId4">
            <a:alphaModFix/>
          </a:blip>
          <a:srcRect/>
          <a:stretch/>
        </p:blipFill>
        <p:spPr>
          <a:xfrm rot="10800000">
            <a:off x="8509294" y="3366332"/>
            <a:ext cx="634705" cy="1152260"/>
          </a:xfrm>
          <a:prstGeom prst="rect">
            <a:avLst/>
          </a:prstGeom>
          <a:noFill/>
          <a:ln>
            <a:noFill/>
          </a:ln>
        </p:spPr>
      </p:pic>
      <p:pic>
        <p:nvPicPr>
          <p:cNvPr id="20" name="Google Shape;20;p57"/>
          <p:cNvPicPr preferRelativeResize="0"/>
          <p:nvPr/>
        </p:nvPicPr>
        <p:blipFill rotWithShape="1">
          <a:blip r:embed="rId5">
            <a:alphaModFix/>
          </a:blip>
          <a:srcRect/>
          <a:stretch/>
        </p:blipFill>
        <p:spPr>
          <a:xfrm>
            <a:off x="777250" y="55993"/>
            <a:ext cx="838128" cy="445025"/>
          </a:xfrm>
          <a:prstGeom prst="rect">
            <a:avLst/>
          </a:prstGeom>
          <a:noFill/>
          <a:ln>
            <a:noFill/>
          </a:ln>
        </p:spPr>
      </p:pic>
      <p:pic>
        <p:nvPicPr>
          <p:cNvPr id="21" name="Google Shape;21;p57"/>
          <p:cNvPicPr preferRelativeResize="0"/>
          <p:nvPr/>
        </p:nvPicPr>
        <p:blipFill rotWithShape="1">
          <a:blip r:embed="rId6">
            <a:alphaModFix/>
          </a:blip>
          <a:srcRect/>
          <a:stretch/>
        </p:blipFill>
        <p:spPr>
          <a:xfrm>
            <a:off x="7571741" y="4799283"/>
            <a:ext cx="1384646" cy="16923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7"/>
        <p:cNvGrpSpPr/>
        <p:nvPr/>
      </p:nvGrpSpPr>
      <p:grpSpPr>
        <a:xfrm>
          <a:off x="0" y="0"/>
          <a:ext cx="0" cy="0"/>
          <a:chOff x="0" y="0"/>
          <a:chExt cx="0" cy="0"/>
        </a:xfrm>
      </p:grpSpPr>
      <p:sp>
        <p:nvSpPr>
          <p:cNvPr id="158" name="Google Shape;158;p75"/>
          <p:cNvSpPr>
            <a:spLocks noGrp="1"/>
          </p:cNvSpPr>
          <p:nvPr>
            <p:ph type="pic" idx="2"/>
          </p:nvPr>
        </p:nvSpPr>
        <p:spPr>
          <a:xfrm>
            <a:off x="-25" y="-13725"/>
            <a:ext cx="9144000" cy="5157300"/>
          </a:xfrm>
          <a:prstGeom prst="rect">
            <a:avLst/>
          </a:prstGeom>
          <a:noFill/>
          <a:ln>
            <a:noFill/>
          </a:ln>
        </p:spPr>
      </p:sp>
      <p:sp>
        <p:nvSpPr>
          <p:cNvPr id="159" name="Google Shape;159;p75"/>
          <p:cNvSpPr txBox="1">
            <a:spLocks noGrp="1"/>
          </p:cNvSpPr>
          <p:nvPr>
            <p:ph type="title"/>
          </p:nvPr>
        </p:nvSpPr>
        <p:spPr>
          <a:xfrm>
            <a:off x="720000" y="4014450"/>
            <a:ext cx="7704000" cy="572700"/>
          </a:xfrm>
          <a:prstGeom prst="rect">
            <a:avLst/>
          </a:prstGeom>
          <a:solidFill>
            <a:schemeClr val="l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60"/>
        <p:cNvGrpSpPr/>
        <p:nvPr/>
      </p:nvGrpSpPr>
      <p:grpSpPr>
        <a:xfrm>
          <a:off x="0" y="0"/>
          <a:ext cx="0" cy="0"/>
          <a:chOff x="0" y="0"/>
          <a:chExt cx="0" cy="0"/>
        </a:xfrm>
      </p:grpSpPr>
      <p:sp>
        <p:nvSpPr>
          <p:cNvPr id="161" name="Google Shape;161;p76"/>
          <p:cNvSpPr txBox="1">
            <a:spLocks noGrp="1"/>
          </p:cNvSpPr>
          <p:nvPr>
            <p:ph type="title"/>
          </p:nvPr>
        </p:nvSpPr>
        <p:spPr>
          <a:xfrm>
            <a:off x="720000" y="1349825"/>
            <a:ext cx="2705100" cy="1221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62" name="Google Shape;162;p76"/>
          <p:cNvSpPr txBox="1">
            <a:spLocks noGrp="1"/>
          </p:cNvSpPr>
          <p:nvPr>
            <p:ph type="subTitle" idx="1"/>
          </p:nvPr>
        </p:nvSpPr>
        <p:spPr>
          <a:xfrm>
            <a:off x="720000" y="2571775"/>
            <a:ext cx="2705100" cy="1221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63" name="Google Shape;163;p76"/>
          <p:cNvPicPr preferRelativeResize="0"/>
          <p:nvPr/>
        </p:nvPicPr>
        <p:blipFill rotWithShape="1">
          <a:blip r:embed="rId2">
            <a:alphaModFix/>
          </a:blip>
          <a:srcRect/>
          <a:stretch/>
        </p:blipFill>
        <p:spPr>
          <a:xfrm rot="5400000" flipH="1">
            <a:off x="-719490" y="2538410"/>
            <a:ext cx="2121574" cy="66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64"/>
        <p:cNvGrpSpPr/>
        <p:nvPr/>
      </p:nvGrpSpPr>
      <p:grpSpPr>
        <a:xfrm>
          <a:off x="0" y="0"/>
          <a:ext cx="0" cy="0"/>
          <a:chOff x="0" y="0"/>
          <a:chExt cx="0" cy="0"/>
        </a:xfrm>
      </p:grpSpPr>
      <p:sp>
        <p:nvSpPr>
          <p:cNvPr id="165" name="Google Shape;165;p77"/>
          <p:cNvSpPr txBox="1">
            <a:spLocks noGrp="1"/>
          </p:cNvSpPr>
          <p:nvPr>
            <p:ph type="title"/>
          </p:nvPr>
        </p:nvSpPr>
        <p:spPr>
          <a:xfrm>
            <a:off x="4837200" y="1753341"/>
            <a:ext cx="3593400" cy="651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66" name="Google Shape;166;p77"/>
          <p:cNvSpPr txBox="1">
            <a:spLocks noGrp="1"/>
          </p:cNvSpPr>
          <p:nvPr>
            <p:ph type="subTitle" idx="1"/>
          </p:nvPr>
        </p:nvSpPr>
        <p:spPr>
          <a:xfrm>
            <a:off x="4837375" y="2404362"/>
            <a:ext cx="3593400" cy="985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67" name="Google Shape;167;p77"/>
          <p:cNvPicPr preferRelativeResize="0"/>
          <p:nvPr/>
        </p:nvPicPr>
        <p:blipFill rotWithShape="1">
          <a:blip r:embed="rId2">
            <a:alphaModFix/>
          </a:blip>
          <a:srcRect/>
          <a:stretch/>
        </p:blipFill>
        <p:spPr>
          <a:xfrm>
            <a:off x="7517949" y="4796653"/>
            <a:ext cx="1288150" cy="1878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BLANK_1_1_1_1">
    <p:spTree>
      <p:nvGrpSpPr>
        <p:cNvPr id="1" name="Shape 168"/>
        <p:cNvGrpSpPr/>
        <p:nvPr/>
      </p:nvGrpSpPr>
      <p:grpSpPr>
        <a:xfrm>
          <a:off x="0" y="0"/>
          <a:ext cx="0" cy="0"/>
          <a:chOff x="0" y="0"/>
          <a:chExt cx="0" cy="0"/>
        </a:xfrm>
      </p:grpSpPr>
      <p:sp>
        <p:nvSpPr>
          <p:cNvPr id="169" name="Google Shape;169;p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70" name="Google Shape;170;p78"/>
          <p:cNvPicPr preferRelativeResize="0"/>
          <p:nvPr/>
        </p:nvPicPr>
        <p:blipFill rotWithShape="1">
          <a:blip r:embed="rId2">
            <a:alphaModFix/>
          </a:blip>
          <a:srcRect/>
          <a:stretch/>
        </p:blipFill>
        <p:spPr>
          <a:xfrm rot="-5400000">
            <a:off x="-1017339" y="1017328"/>
            <a:ext cx="2577252" cy="542575"/>
          </a:xfrm>
          <a:prstGeom prst="rect">
            <a:avLst/>
          </a:prstGeom>
          <a:noFill/>
          <a:ln>
            <a:noFill/>
          </a:ln>
        </p:spPr>
      </p:pic>
      <p:pic>
        <p:nvPicPr>
          <p:cNvPr id="171" name="Google Shape;171;p78"/>
          <p:cNvPicPr preferRelativeResize="0"/>
          <p:nvPr/>
        </p:nvPicPr>
        <p:blipFill rotWithShape="1">
          <a:blip r:embed="rId3">
            <a:alphaModFix/>
          </a:blip>
          <a:srcRect/>
          <a:stretch/>
        </p:blipFill>
        <p:spPr>
          <a:xfrm>
            <a:off x="1235158" y="169636"/>
            <a:ext cx="275389" cy="275391"/>
          </a:xfrm>
          <a:prstGeom prst="rect">
            <a:avLst/>
          </a:prstGeom>
          <a:noFill/>
          <a:ln>
            <a:noFill/>
          </a:ln>
        </p:spPr>
      </p:pic>
      <p:pic>
        <p:nvPicPr>
          <p:cNvPr id="172" name="Google Shape;172;p78"/>
          <p:cNvPicPr preferRelativeResize="0"/>
          <p:nvPr/>
        </p:nvPicPr>
        <p:blipFill rotWithShape="1">
          <a:blip r:embed="rId4">
            <a:alphaModFix/>
          </a:blip>
          <a:srcRect/>
          <a:stretch/>
        </p:blipFill>
        <p:spPr>
          <a:xfrm>
            <a:off x="368385" y="-202450"/>
            <a:ext cx="689671" cy="689675"/>
          </a:xfrm>
          <a:prstGeom prst="rect">
            <a:avLst/>
          </a:prstGeom>
          <a:noFill/>
          <a:ln>
            <a:noFill/>
          </a:ln>
        </p:spPr>
      </p:pic>
      <p:pic>
        <p:nvPicPr>
          <p:cNvPr id="173" name="Google Shape;173;p78"/>
          <p:cNvPicPr preferRelativeResize="0"/>
          <p:nvPr/>
        </p:nvPicPr>
        <p:blipFill rotWithShape="1">
          <a:blip r:embed="rId5">
            <a:alphaModFix/>
          </a:blip>
          <a:srcRect/>
          <a:stretch/>
        </p:blipFill>
        <p:spPr>
          <a:xfrm>
            <a:off x="7281997" y="4604000"/>
            <a:ext cx="1904675" cy="1904700"/>
          </a:xfrm>
          <a:prstGeom prst="rect">
            <a:avLst/>
          </a:prstGeom>
          <a:noFill/>
          <a:ln>
            <a:noFill/>
          </a:ln>
        </p:spPr>
      </p:pic>
      <p:pic>
        <p:nvPicPr>
          <p:cNvPr id="174" name="Google Shape;174;p78"/>
          <p:cNvPicPr preferRelativeResize="0"/>
          <p:nvPr/>
        </p:nvPicPr>
        <p:blipFill rotWithShape="1">
          <a:blip r:embed="rId6">
            <a:alphaModFix/>
          </a:blip>
          <a:srcRect/>
          <a:stretch/>
        </p:blipFill>
        <p:spPr>
          <a:xfrm rot="-5400000">
            <a:off x="6366226" y="4250425"/>
            <a:ext cx="606386" cy="15637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BLANK_1_1_1_1_1">
    <p:spTree>
      <p:nvGrpSpPr>
        <p:cNvPr id="1" name="Shape 175"/>
        <p:cNvGrpSpPr/>
        <p:nvPr/>
      </p:nvGrpSpPr>
      <p:grpSpPr>
        <a:xfrm>
          <a:off x="0" y="0"/>
          <a:ext cx="0" cy="0"/>
          <a:chOff x="0" y="0"/>
          <a:chExt cx="0" cy="0"/>
        </a:xfrm>
      </p:grpSpPr>
      <p:sp>
        <p:nvSpPr>
          <p:cNvPr id="176" name="Google Shape;176;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77" name="Google Shape;177;p79"/>
          <p:cNvPicPr preferRelativeResize="0"/>
          <p:nvPr/>
        </p:nvPicPr>
        <p:blipFill rotWithShape="1">
          <a:blip r:embed="rId2">
            <a:alphaModFix/>
          </a:blip>
          <a:srcRect/>
          <a:stretch/>
        </p:blipFill>
        <p:spPr>
          <a:xfrm>
            <a:off x="8387400" y="52447"/>
            <a:ext cx="756592" cy="487053"/>
          </a:xfrm>
          <a:prstGeom prst="rect">
            <a:avLst/>
          </a:prstGeom>
          <a:noFill/>
          <a:ln>
            <a:noFill/>
          </a:ln>
        </p:spPr>
      </p:pic>
      <p:pic>
        <p:nvPicPr>
          <p:cNvPr id="178" name="Google Shape;178;p79"/>
          <p:cNvPicPr preferRelativeResize="0"/>
          <p:nvPr/>
        </p:nvPicPr>
        <p:blipFill rotWithShape="1">
          <a:blip r:embed="rId3">
            <a:alphaModFix/>
          </a:blip>
          <a:srcRect/>
          <a:stretch/>
        </p:blipFill>
        <p:spPr>
          <a:xfrm>
            <a:off x="7490167" y="4543703"/>
            <a:ext cx="2901066" cy="2901075"/>
          </a:xfrm>
          <a:prstGeom prst="rect">
            <a:avLst/>
          </a:prstGeom>
          <a:noFill/>
          <a:ln>
            <a:noFill/>
          </a:ln>
        </p:spPr>
      </p:pic>
      <p:pic>
        <p:nvPicPr>
          <p:cNvPr id="179" name="Google Shape;179;p79"/>
          <p:cNvPicPr preferRelativeResize="0"/>
          <p:nvPr/>
        </p:nvPicPr>
        <p:blipFill rotWithShape="1">
          <a:blip r:embed="rId4">
            <a:alphaModFix/>
          </a:blip>
          <a:srcRect/>
          <a:stretch/>
        </p:blipFill>
        <p:spPr>
          <a:xfrm>
            <a:off x="8572353" y="3793638"/>
            <a:ext cx="938325" cy="938325"/>
          </a:xfrm>
          <a:prstGeom prst="rect">
            <a:avLst/>
          </a:prstGeom>
          <a:noFill/>
          <a:ln>
            <a:noFill/>
          </a:ln>
        </p:spPr>
      </p:pic>
      <p:pic>
        <p:nvPicPr>
          <p:cNvPr id="180" name="Google Shape;180;p79"/>
          <p:cNvPicPr preferRelativeResize="0"/>
          <p:nvPr/>
        </p:nvPicPr>
        <p:blipFill rotWithShape="1">
          <a:blip r:embed="rId5">
            <a:alphaModFix/>
          </a:blip>
          <a:srcRect/>
          <a:stretch/>
        </p:blipFill>
        <p:spPr>
          <a:xfrm>
            <a:off x="-2" y="52443"/>
            <a:ext cx="754228" cy="487053"/>
          </a:xfrm>
          <a:prstGeom prst="rect">
            <a:avLst/>
          </a:prstGeom>
          <a:noFill/>
          <a:ln>
            <a:noFill/>
          </a:ln>
        </p:spPr>
      </p:pic>
      <p:pic>
        <p:nvPicPr>
          <p:cNvPr id="181" name="Google Shape;181;p79"/>
          <p:cNvPicPr preferRelativeResize="0"/>
          <p:nvPr/>
        </p:nvPicPr>
        <p:blipFill rotWithShape="1">
          <a:blip r:embed="rId6">
            <a:alphaModFix/>
          </a:blip>
          <a:srcRect/>
          <a:stretch/>
        </p:blipFill>
        <p:spPr>
          <a:xfrm rot="5400000">
            <a:off x="-266964" y="4254103"/>
            <a:ext cx="1288150" cy="1878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BLANK_1_1_1_1_1_2">
    <p:spTree>
      <p:nvGrpSpPr>
        <p:cNvPr id="1" name="Shape 182"/>
        <p:cNvGrpSpPr/>
        <p:nvPr/>
      </p:nvGrpSpPr>
      <p:grpSpPr>
        <a:xfrm>
          <a:off x="0" y="0"/>
          <a:ext cx="0" cy="0"/>
          <a:chOff x="0" y="0"/>
          <a:chExt cx="0" cy="0"/>
        </a:xfrm>
      </p:grpSpPr>
      <p:sp>
        <p:nvSpPr>
          <p:cNvPr id="183" name="Google Shape;183;p8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84" name="Google Shape;184;p80"/>
          <p:cNvPicPr preferRelativeResize="0"/>
          <p:nvPr/>
        </p:nvPicPr>
        <p:blipFill rotWithShape="1">
          <a:blip r:embed="rId2">
            <a:alphaModFix/>
          </a:blip>
          <a:srcRect/>
          <a:stretch/>
        </p:blipFill>
        <p:spPr>
          <a:xfrm>
            <a:off x="8430775" y="0"/>
            <a:ext cx="902325" cy="1267200"/>
          </a:xfrm>
          <a:prstGeom prst="rect">
            <a:avLst/>
          </a:prstGeom>
          <a:noFill/>
          <a:ln>
            <a:noFill/>
          </a:ln>
        </p:spPr>
      </p:pic>
      <p:pic>
        <p:nvPicPr>
          <p:cNvPr id="185" name="Google Shape;185;p80"/>
          <p:cNvPicPr preferRelativeResize="0"/>
          <p:nvPr/>
        </p:nvPicPr>
        <p:blipFill rotWithShape="1">
          <a:blip r:embed="rId3">
            <a:alphaModFix/>
          </a:blip>
          <a:srcRect/>
          <a:stretch/>
        </p:blipFill>
        <p:spPr>
          <a:xfrm flipH="1">
            <a:off x="8753179" y="2358775"/>
            <a:ext cx="80346" cy="2554399"/>
          </a:xfrm>
          <a:prstGeom prst="rect">
            <a:avLst/>
          </a:prstGeom>
          <a:noFill/>
          <a:ln>
            <a:noFill/>
          </a:ln>
        </p:spPr>
      </p:pic>
      <p:pic>
        <p:nvPicPr>
          <p:cNvPr id="186" name="Google Shape;186;p80"/>
          <p:cNvPicPr preferRelativeResize="0"/>
          <p:nvPr/>
        </p:nvPicPr>
        <p:blipFill rotWithShape="1">
          <a:blip r:embed="rId4">
            <a:alphaModFix/>
          </a:blip>
          <a:srcRect/>
          <a:stretch/>
        </p:blipFill>
        <p:spPr>
          <a:xfrm>
            <a:off x="67925" y="2102885"/>
            <a:ext cx="562500" cy="124249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7"/>
        <p:cNvGrpSpPr/>
        <p:nvPr/>
      </p:nvGrpSpPr>
      <p:grpSpPr>
        <a:xfrm>
          <a:off x="0" y="0"/>
          <a:ext cx="0" cy="0"/>
          <a:chOff x="0" y="0"/>
          <a:chExt cx="0" cy="0"/>
        </a:xfrm>
      </p:grpSpPr>
      <p:sp>
        <p:nvSpPr>
          <p:cNvPr id="188" name="Google Shape;188;p81"/>
          <p:cNvSpPr txBox="1">
            <a:spLocks noGrp="1"/>
          </p:cNvSpPr>
          <p:nvPr>
            <p:ph type="title"/>
          </p:nvPr>
        </p:nvSpPr>
        <p:spPr>
          <a:xfrm>
            <a:off x="1109749" y="1530275"/>
            <a:ext cx="3422400" cy="106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89" name="Google Shape;189;p81"/>
          <p:cNvSpPr txBox="1">
            <a:spLocks noGrp="1"/>
          </p:cNvSpPr>
          <p:nvPr>
            <p:ph type="subTitle" idx="1"/>
          </p:nvPr>
        </p:nvSpPr>
        <p:spPr>
          <a:xfrm>
            <a:off x="1109750" y="2652101"/>
            <a:ext cx="3422400" cy="1063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90" name="Google Shape;190;p81"/>
          <p:cNvPicPr preferRelativeResize="0"/>
          <p:nvPr/>
        </p:nvPicPr>
        <p:blipFill rotWithShape="1">
          <a:blip r:embed="rId2">
            <a:alphaModFix/>
          </a:blip>
          <a:srcRect/>
          <a:stretch/>
        </p:blipFill>
        <p:spPr>
          <a:xfrm>
            <a:off x="40701" y="106600"/>
            <a:ext cx="606386" cy="15637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2"/>
        <p:cNvGrpSpPr/>
        <p:nvPr/>
      </p:nvGrpSpPr>
      <p:grpSpPr>
        <a:xfrm>
          <a:off x="0" y="0"/>
          <a:ext cx="0" cy="0"/>
          <a:chOff x="0" y="0"/>
          <a:chExt cx="0" cy="0"/>
        </a:xfrm>
      </p:grpSpPr>
      <p:sp>
        <p:nvSpPr>
          <p:cNvPr id="193" name="Google Shape;193;p8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94" name="Google Shape;194;p83"/>
          <p:cNvSpPr txBox="1">
            <a:spLocks noGrp="1"/>
          </p:cNvSpPr>
          <p:nvPr>
            <p:ph type="subTitle" idx="1"/>
          </p:nvPr>
        </p:nvSpPr>
        <p:spPr>
          <a:xfrm>
            <a:off x="2268961" y="1931352"/>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5" name="Google Shape;195;p83"/>
          <p:cNvSpPr txBox="1">
            <a:spLocks noGrp="1"/>
          </p:cNvSpPr>
          <p:nvPr>
            <p:ph type="subTitle" idx="2"/>
          </p:nvPr>
        </p:nvSpPr>
        <p:spPr>
          <a:xfrm>
            <a:off x="5415514" y="1931352"/>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6" name="Google Shape;196;p83"/>
          <p:cNvSpPr txBox="1">
            <a:spLocks noGrp="1"/>
          </p:cNvSpPr>
          <p:nvPr>
            <p:ph type="subTitle" idx="3"/>
          </p:nvPr>
        </p:nvSpPr>
        <p:spPr>
          <a:xfrm>
            <a:off x="2268961" y="3567689"/>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7" name="Google Shape;197;p83"/>
          <p:cNvSpPr txBox="1">
            <a:spLocks noGrp="1"/>
          </p:cNvSpPr>
          <p:nvPr>
            <p:ph type="subTitle" idx="4"/>
          </p:nvPr>
        </p:nvSpPr>
        <p:spPr>
          <a:xfrm>
            <a:off x="5415514" y="3567689"/>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8" name="Google Shape;198;p83"/>
          <p:cNvSpPr txBox="1">
            <a:spLocks noGrp="1"/>
          </p:cNvSpPr>
          <p:nvPr>
            <p:ph type="subTitle" idx="5"/>
          </p:nvPr>
        </p:nvSpPr>
        <p:spPr>
          <a:xfrm>
            <a:off x="2268961" y="1510913"/>
            <a:ext cx="1978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9" name="Google Shape;199;p83"/>
          <p:cNvSpPr txBox="1">
            <a:spLocks noGrp="1"/>
          </p:cNvSpPr>
          <p:nvPr>
            <p:ph type="subTitle" idx="6"/>
          </p:nvPr>
        </p:nvSpPr>
        <p:spPr>
          <a:xfrm>
            <a:off x="2268961" y="3147350"/>
            <a:ext cx="1978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0" name="Google Shape;200;p83"/>
          <p:cNvSpPr txBox="1">
            <a:spLocks noGrp="1"/>
          </p:cNvSpPr>
          <p:nvPr>
            <p:ph type="subTitle" idx="7"/>
          </p:nvPr>
        </p:nvSpPr>
        <p:spPr>
          <a:xfrm>
            <a:off x="5415511" y="1510913"/>
            <a:ext cx="1978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1" name="Google Shape;201;p83"/>
          <p:cNvSpPr txBox="1">
            <a:spLocks noGrp="1"/>
          </p:cNvSpPr>
          <p:nvPr>
            <p:ph type="subTitle" idx="8"/>
          </p:nvPr>
        </p:nvSpPr>
        <p:spPr>
          <a:xfrm>
            <a:off x="5415511" y="3147350"/>
            <a:ext cx="1978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02" name="Google Shape;202;p83"/>
          <p:cNvGrpSpPr/>
          <p:nvPr/>
        </p:nvGrpSpPr>
        <p:grpSpPr>
          <a:xfrm>
            <a:off x="-6" y="193533"/>
            <a:ext cx="10010232" cy="5872741"/>
            <a:chOff x="-6" y="193533"/>
            <a:chExt cx="10010232" cy="5872741"/>
          </a:xfrm>
        </p:grpSpPr>
        <p:pic>
          <p:nvPicPr>
            <p:cNvPr id="203" name="Google Shape;203;p83"/>
            <p:cNvPicPr preferRelativeResize="0"/>
            <p:nvPr/>
          </p:nvPicPr>
          <p:blipFill rotWithShape="1">
            <a:blip r:embed="rId2">
              <a:alphaModFix/>
            </a:blip>
            <a:srcRect/>
            <a:stretch/>
          </p:blipFill>
          <p:spPr>
            <a:xfrm>
              <a:off x="509004" y="4832850"/>
              <a:ext cx="408425" cy="102100"/>
            </a:xfrm>
            <a:prstGeom prst="rect">
              <a:avLst/>
            </a:prstGeom>
            <a:noFill/>
            <a:ln>
              <a:noFill/>
            </a:ln>
          </p:spPr>
        </p:pic>
        <p:pic>
          <p:nvPicPr>
            <p:cNvPr id="204" name="Google Shape;204;p83"/>
            <p:cNvPicPr preferRelativeResize="0"/>
            <p:nvPr/>
          </p:nvPicPr>
          <p:blipFill rotWithShape="1">
            <a:blip r:embed="rId3">
              <a:alphaModFix/>
            </a:blip>
            <a:srcRect/>
            <a:stretch/>
          </p:blipFill>
          <p:spPr>
            <a:xfrm>
              <a:off x="-6" y="1995620"/>
              <a:ext cx="634705" cy="1152260"/>
            </a:xfrm>
            <a:prstGeom prst="rect">
              <a:avLst/>
            </a:prstGeom>
            <a:noFill/>
            <a:ln>
              <a:noFill/>
            </a:ln>
          </p:spPr>
        </p:pic>
        <p:pic>
          <p:nvPicPr>
            <p:cNvPr id="205" name="Google Shape;205;p83"/>
            <p:cNvPicPr preferRelativeResize="0"/>
            <p:nvPr/>
          </p:nvPicPr>
          <p:blipFill rotWithShape="1">
            <a:blip r:embed="rId4">
              <a:alphaModFix/>
            </a:blip>
            <a:srcRect/>
            <a:stretch/>
          </p:blipFill>
          <p:spPr>
            <a:xfrm>
              <a:off x="7644066" y="193533"/>
              <a:ext cx="1384646" cy="169234"/>
            </a:xfrm>
            <a:prstGeom prst="rect">
              <a:avLst/>
            </a:prstGeom>
            <a:noFill/>
            <a:ln>
              <a:noFill/>
            </a:ln>
          </p:spPr>
        </p:pic>
        <p:pic>
          <p:nvPicPr>
            <p:cNvPr id="206" name="Google Shape;206;p83"/>
            <p:cNvPicPr preferRelativeResize="0"/>
            <p:nvPr/>
          </p:nvPicPr>
          <p:blipFill rotWithShape="1">
            <a:blip r:embed="rId5">
              <a:alphaModFix/>
            </a:blip>
            <a:srcRect/>
            <a:stretch/>
          </p:blipFill>
          <p:spPr>
            <a:xfrm>
              <a:off x="8202175" y="4294625"/>
              <a:ext cx="1808051" cy="1771649"/>
            </a:xfrm>
            <a:prstGeom prst="rect">
              <a:avLst/>
            </a:prstGeom>
            <a:noFill/>
            <a:ln>
              <a:noFill/>
            </a:ln>
          </p:spPr>
        </p:pic>
        <p:pic>
          <p:nvPicPr>
            <p:cNvPr id="207" name="Google Shape;207;p83"/>
            <p:cNvPicPr preferRelativeResize="0"/>
            <p:nvPr/>
          </p:nvPicPr>
          <p:blipFill rotWithShape="1">
            <a:blip r:embed="rId6">
              <a:alphaModFix/>
            </a:blip>
            <a:srcRect/>
            <a:stretch/>
          </p:blipFill>
          <p:spPr>
            <a:xfrm>
              <a:off x="8482471" y="646754"/>
              <a:ext cx="1387211" cy="169234"/>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8"/>
        <p:cNvGrpSpPr/>
        <p:nvPr/>
      </p:nvGrpSpPr>
      <p:grpSpPr>
        <a:xfrm>
          <a:off x="0" y="0"/>
          <a:ext cx="0" cy="0"/>
          <a:chOff x="0" y="0"/>
          <a:chExt cx="0" cy="0"/>
        </a:xfrm>
      </p:grpSpPr>
      <p:grpSp>
        <p:nvGrpSpPr>
          <p:cNvPr id="209" name="Google Shape;209;p84"/>
          <p:cNvGrpSpPr/>
          <p:nvPr/>
        </p:nvGrpSpPr>
        <p:grpSpPr>
          <a:xfrm>
            <a:off x="-902370" y="-18988"/>
            <a:ext cx="10046379" cy="5237383"/>
            <a:chOff x="-902370" y="-18988"/>
            <a:chExt cx="10046379" cy="5237383"/>
          </a:xfrm>
        </p:grpSpPr>
        <p:pic>
          <p:nvPicPr>
            <p:cNvPr id="210" name="Google Shape;210;p84"/>
            <p:cNvPicPr preferRelativeResize="0"/>
            <p:nvPr/>
          </p:nvPicPr>
          <p:blipFill rotWithShape="1">
            <a:blip r:embed="rId2">
              <a:alphaModFix/>
            </a:blip>
            <a:srcRect/>
            <a:stretch/>
          </p:blipFill>
          <p:spPr>
            <a:xfrm>
              <a:off x="-902370" y="-18988"/>
              <a:ext cx="1953402" cy="1952395"/>
            </a:xfrm>
            <a:prstGeom prst="rect">
              <a:avLst/>
            </a:prstGeom>
            <a:noFill/>
            <a:ln>
              <a:noFill/>
            </a:ln>
          </p:spPr>
        </p:pic>
        <p:pic>
          <p:nvPicPr>
            <p:cNvPr id="211" name="Google Shape;211;p84"/>
            <p:cNvPicPr preferRelativeResize="0"/>
            <p:nvPr/>
          </p:nvPicPr>
          <p:blipFill rotWithShape="1">
            <a:blip r:embed="rId3">
              <a:alphaModFix/>
            </a:blip>
            <a:srcRect/>
            <a:stretch/>
          </p:blipFill>
          <p:spPr>
            <a:xfrm>
              <a:off x="-262638" y="2937421"/>
              <a:ext cx="1955822" cy="1952398"/>
            </a:xfrm>
            <a:prstGeom prst="rect">
              <a:avLst/>
            </a:prstGeom>
            <a:noFill/>
            <a:ln>
              <a:noFill/>
            </a:ln>
          </p:spPr>
        </p:pic>
        <p:pic>
          <p:nvPicPr>
            <p:cNvPr id="212" name="Google Shape;212;p84"/>
            <p:cNvPicPr preferRelativeResize="0"/>
            <p:nvPr/>
          </p:nvPicPr>
          <p:blipFill rotWithShape="1">
            <a:blip r:embed="rId4">
              <a:alphaModFix/>
            </a:blip>
            <a:srcRect/>
            <a:stretch/>
          </p:blipFill>
          <p:spPr>
            <a:xfrm>
              <a:off x="6" y="3227075"/>
              <a:ext cx="9144003" cy="1991320"/>
            </a:xfrm>
            <a:prstGeom prst="rect">
              <a:avLst/>
            </a:prstGeom>
            <a:noFill/>
            <a:ln>
              <a:noFill/>
            </a:ln>
          </p:spPr>
        </p:pic>
        <p:pic>
          <p:nvPicPr>
            <p:cNvPr id="213" name="Google Shape;213;p84"/>
            <p:cNvPicPr preferRelativeResize="0"/>
            <p:nvPr/>
          </p:nvPicPr>
          <p:blipFill rotWithShape="1">
            <a:blip r:embed="rId5">
              <a:alphaModFix/>
            </a:blip>
            <a:srcRect/>
            <a:stretch/>
          </p:blipFill>
          <p:spPr>
            <a:xfrm>
              <a:off x="168532" y="1368129"/>
              <a:ext cx="1041276" cy="1041279"/>
            </a:xfrm>
            <a:prstGeom prst="rect">
              <a:avLst/>
            </a:prstGeom>
            <a:noFill/>
            <a:ln>
              <a:noFill/>
            </a:ln>
          </p:spPr>
        </p:pic>
        <p:pic>
          <p:nvPicPr>
            <p:cNvPr id="214" name="Google Shape;214;p84"/>
            <p:cNvPicPr preferRelativeResize="0"/>
            <p:nvPr/>
          </p:nvPicPr>
          <p:blipFill rotWithShape="1">
            <a:blip r:embed="rId6">
              <a:alphaModFix/>
            </a:blip>
            <a:srcRect/>
            <a:stretch/>
          </p:blipFill>
          <p:spPr>
            <a:xfrm>
              <a:off x="8603441" y="912571"/>
              <a:ext cx="337058" cy="1952397"/>
            </a:xfrm>
            <a:prstGeom prst="rect">
              <a:avLst/>
            </a:prstGeom>
            <a:noFill/>
            <a:ln>
              <a:noFill/>
            </a:ln>
          </p:spPr>
        </p:pic>
        <p:pic>
          <p:nvPicPr>
            <p:cNvPr id="215" name="Google Shape;215;p84"/>
            <p:cNvPicPr preferRelativeResize="0"/>
            <p:nvPr/>
          </p:nvPicPr>
          <p:blipFill rotWithShape="1">
            <a:blip r:embed="rId7">
              <a:alphaModFix/>
            </a:blip>
            <a:srcRect/>
            <a:stretch/>
          </p:blipFill>
          <p:spPr>
            <a:xfrm>
              <a:off x="1693183" y="3759508"/>
              <a:ext cx="1153357" cy="1153361"/>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2"/>
        <p:cNvGrpSpPr/>
        <p:nvPr/>
      </p:nvGrpSpPr>
      <p:grpSpPr>
        <a:xfrm>
          <a:off x="0" y="0"/>
          <a:ext cx="0" cy="0"/>
          <a:chOff x="0" y="0"/>
          <a:chExt cx="0" cy="0"/>
        </a:xfrm>
      </p:grpSpPr>
      <p:grpSp>
        <p:nvGrpSpPr>
          <p:cNvPr id="23" name="Google Shape;23;p58"/>
          <p:cNvGrpSpPr/>
          <p:nvPr/>
        </p:nvGrpSpPr>
        <p:grpSpPr>
          <a:xfrm>
            <a:off x="-1184678" y="0"/>
            <a:ext cx="11391751" cy="5708650"/>
            <a:chOff x="-1184678" y="0"/>
            <a:chExt cx="11391751" cy="5708650"/>
          </a:xfrm>
        </p:grpSpPr>
        <p:pic>
          <p:nvPicPr>
            <p:cNvPr id="24" name="Google Shape;24;p58"/>
            <p:cNvPicPr preferRelativeResize="0"/>
            <p:nvPr/>
          </p:nvPicPr>
          <p:blipFill rotWithShape="1">
            <a:blip r:embed="rId2">
              <a:alphaModFix/>
            </a:blip>
            <a:srcRect/>
            <a:stretch/>
          </p:blipFill>
          <p:spPr>
            <a:xfrm>
              <a:off x="-1184678" y="3803950"/>
              <a:ext cx="1904675" cy="1904700"/>
            </a:xfrm>
            <a:prstGeom prst="rect">
              <a:avLst/>
            </a:prstGeom>
            <a:noFill/>
            <a:ln>
              <a:noFill/>
            </a:ln>
          </p:spPr>
        </p:pic>
        <p:pic>
          <p:nvPicPr>
            <p:cNvPr id="25" name="Google Shape;25;p58"/>
            <p:cNvPicPr preferRelativeResize="0"/>
            <p:nvPr/>
          </p:nvPicPr>
          <p:blipFill rotWithShape="1">
            <a:blip r:embed="rId3">
              <a:alphaModFix/>
            </a:blip>
            <a:srcRect/>
            <a:stretch/>
          </p:blipFill>
          <p:spPr>
            <a:xfrm>
              <a:off x="223276" y="1831550"/>
              <a:ext cx="247725" cy="1434850"/>
            </a:xfrm>
            <a:prstGeom prst="rect">
              <a:avLst/>
            </a:prstGeom>
            <a:noFill/>
            <a:ln>
              <a:noFill/>
            </a:ln>
          </p:spPr>
        </p:pic>
        <p:pic>
          <p:nvPicPr>
            <p:cNvPr id="26" name="Google Shape;26;p58"/>
            <p:cNvPicPr preferRelativeResize="0"/>
            <p:nvPr/>
          </p:nvPicPr>
          <p:blipFill rotWithShape="1">
            <a:blip r:embed="rId4">
              <a:alphaModFix/>
            </a:blip>
            <a:srcRect/>
            <a:stretch/>
          </p:blipFill>
          <p:spPr>
            <a:xfrm>
              <a:off x="8423997" y="0"/>
              <a:ext cx="1783076" cy="1783100"/>
            </a:xfrm>
            <a:prstGeom prst="rect">
              <a:avLst/>
            </a:prstGeom>
            <a:noFill/>
            <a:ln>
              <a:noFill/>
            </a:ln>
          </p:spPr>
        </p:pic>
        <p:pic>
          <p:nvPicPr>
            <p:cNvPr id="27" name="Google Shape;27;p58"/>
            <p:cNvPicPr preferRelativeResize="0"/>
            <p:nvPr/>
          </p:nvPicPr>
          <p:blipFill rotWithShape="1">
            <a:blip r:embed="rId5">
              <a:alphaModFix/>
            </a:blip>
            <a:srcRect/>
            <a:stretch/>
          </p:blipFill>
          <p:spPr>
            <a:xfrm>
              <a:off x="6857917" y="166637"/>
              <a:ext cx="1389888" cy="166787"/>
            </a:xfrm>
            <a:prstGeom prst="rect">
              <a:avLst/>
            </a:prstGeom>
            <a:noFill/>
            <a:ln>
              <a:noFill/>
            </a:ln>
          </p:spPr>
        </p:pic>
        <p:pic>
          <p:nvPicPr>
            <p:cNvPr id="28" name="Google Shape;28;p58"/>
            <p:cNvPicPr preferRelativeResize="0"/>
            <p:nvPr/>
          </p:nvPicPr>
          <p:blipFill rotWithShape="1">
            <a:blip r:embed="rId6">
              <a:alphaModFix/>
            </a:blip>
            <a:srcRect/>
            <a:stretch/>
          </p:blipFill>
          <p:spPr>
            <a:xfrm rot="5400000">
              <a:off x="7939750" y="2564162"/>
              <a:ext cx="2004699" cy="1022625"/>
            </a:xfrm>
            <a:prstGeom prst="rect">
              <a:avLst/>
            </a:prstGeom>
            <a:noFill/>
            <a:ln>
              <a:noFill/>
            </a:ln>
          </p:spPr>
        </p:pic>
      </p:grpSp>
      <p:sp>
        <p:nvSpPr>
          <p:cNvPr id="29" name="Google Shape;29;p5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30" name="Google Shape;30;p58"/>
          <p:cNvSpPr txBox="1">
            <a:spLocks noGrp="1"/>
          </p:cNvSpPr>
          <p:nvPr>
            <p:ph type="subTitle" idx="1"/>
          </p:nvPr>
        </p:nvSpPr>
        <p:spPr>
          <a:xfrm>
            <a:off x="5194151" y="2828425"/>
            <a:ext cx="2640000" cy="1177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 name="Google Shape;31;p58"/>
          <p:cNvSpPr txBox="1">
            <a:spLocks noGrp="1"/>
          </p:cNvSpPr>
          <p:nvPr>
            <p:ph type="subTitle" idx="2"/>
          </p:nvPr>
        </p:nvSpPr>
        <p:spPr>
          <a:xfrm>
            <a:off x="1309849" y="2828425"/>
            <a:ext cx="2640000" cy="1177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58"/>
          <p:cNvSpPr txBox="1">
            <a:spLocks noGrp="1"/>
          </p:cNvSpPr>
          <p:nvPr>
            <p:ph type="subTitle" idx="3"/>
          </p:nvPr>
        </p:nvSpPr>
        <p:spPr>
          <a:xfrm>
            <a:off x="1309849" y="2269525"/>
            <a:ext cx="26400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3" name="Google Shape;33;p58"/>
          <p:cNvSpPr txBox="1">
            <a:spLocks noGrp="1"/>
          </p:cNvSpPr>
          <p:nvPr>
            <p:ph type="subTitle" idx="4"/>
          </p:nvPr>
        </p:nvSpPr>
        <p:spPr>
          <a:xfrm>
            <a:off x="5194151" y="2269525"/>
            <a:ext cx="26400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6"/>
        <p:cNvGrpSpPr/>
        <p:nvPr/>
      </p:nvGrpSpPr>
      <p:grpSpPr>
        <a:xfrm>
          <a:off x="0" y="0"/>
          <a:ext cx="0" cy="0"/>
          <a:chOff x="0" y="0"/>
          <a:chExt cx="0" cy="0"/>
        </a:xfrm>
      </p:grpSpPr>
      <p:grpSp>
        <p:nvGrpSpPr>
          <p:cNvPr id="217" name="Google Shape;217;p85"/>
          <p:cNvGrpSpPr/>
          <p:nvPr/>
        </p:nvGrpSpPr>
        <p:grpSpPr>
          <a:xfrm>
            <a:off x="-3" y="-19002"/>
            <a:ext cx="9186753" cy="5165071"/>
            <a:chOff x="-3" y="-19002"/>
            <a:chExt cx="9186753" cy="5165071"/>
          </a:xfrm>
        </p:grpSpPr>
        <p:pic>
          <p:nvPicPr>
            <p:cNvPr id="218" name="Google Shape;218;p85"/>
            <p:cNvPicPr preferRelativeResize="0"/>
            <p:nvPr/>
          </p:nvPicPr>
          <p:blipFill rotWithShape="1">
            <a:blip r:embed="rId2">
              <a:alphaModFix/>
            </a:blip>
            <a:srcRect/>
            <a:stretch/>
          </p:blipFill>
          <p:spPr>
            <a:xfrm rot="10800000">
              <a:off x="7990635" y="3526301"/>
              <a:ext cx="1153357" cy="1619768"/>
            </a:xfrm>
            <a:prstGeom prst="rect">
              <a:avLst/>
            </a:prstGeom>
            <a:noFill/>
            <a:ln>
              <a:noFill/>
            </a:ln>
          </p:spPr>
        </p:pic>
        <p:pic>
          <p:nvPicPr>
            <p:cNvPr id="219" name="Google Shape;219;p85"/>
            <p:cNvPicPr preferRelativeResize="0"/>
            <p:nvPr/>
          </p:nvPicPr>
          <p:blipFill rotWithShape="1">
            <a:blip r:embed="rId3">
              <a:alphaModFix/>
            </a:blip>
            <a:srcRect/>
            <a:stretch/>
          </p:blipFill>
          <p:spPr>
            <a:xfrm>
              <a:off x="7833176" y="-19002"/>
              <a:ext cx="1353574" cy="1952397"/>
            </a:xfrm>
            <a:prstGeom prst="rect">
              <a:avLst/>
            </a:prstGeom>
            <a:noFill/>
            <a:ln>
              <a:noFill/>
            </a:ln>
          </p:spPr>
        </p:pic>
        <p:pic>
          <p:nvPicPr>
            <p:cNvPr id="220" name="Google Shape;220;p85"/>
            <p:cNvPicPr preferRelativeResize="0"/>
            <p:nvPr/>
          </p:nvPicPr>
          <p:blipFill rotWithShape="1">
            <a:blip r:embed="rId4">
              <a:alphaModFix/>
            </a:blip>
            <a:srcRect/>
            <a:stretch/>
          </p:blipFill>
          <p:spPr>
            <a:xfrm>
              <a:off x="-3" y="-19002"/>
              <a:ext cx="1153357" cy="1619768"/>
            </a:xfrm>
            <a:prstGeom prst="rect">
              <a:avLst/>
            </a:prstGeom>
            <a:noFill/>
            <a:ln>
              <a:noFill/>
            </a:ln>
          </p:spPr>
        </p:pic>
        <p:pic>
          <p:nvPicPr>
            <p:cNvPr id="221" name="Google Shape;221;p85"/>
            <p:cNvPicPr preferRelativeResize="0"/>
            <p:nvPr/>
          </p:nvPicPr>
          <p:blipFill rotWithShape="1">
            <a:blip r:embed="rId5">
              <a:alphaModFix/>
            </a:blip>
            <a:srcRect/>
            <a:stretch/>
          </p:blipFill>
          <p:spPr>
            <a:xfrm>
              <a:off x="676796" y="4672312"/>
              <a:ext cx="1956007" cy="238626"/>
            </a:xfrm>
            <a:prstGeom prst="rect">
              <a:avLst/>
            </a:prstGeom>
            <a:noFill/>
            <a:ln>
              <a:noFill/>
            </a:ln>
          </p:spPr>
        </p:pic>
        <p:pic>
          <p:nvPicPr>
            <p:cNvPr id="222" name="Google Shape;222;p85"/>
            <p:cNvPicPr preferRelativeResize="0"/>
            <p:nvPr/>
          </p:nvPicPr>
          <p:blipFill rotWithShape="1">
            <a:blip r:embed="rId6">
              <a:alphaModFix/>
            </a:blip>
            <a:srcRect/>
            <a:stretch/>
          </p:blipFill>
          <p:spPr>
            <a:xfrm>
              <a:off x="180515" y="4105552"/>
              <a:ext cx="1956007" cy="238626"/>
            </a:xfrm>
            <a:prstGeom prst="rect">
              <a:avLst/>
            </a:prstGeom>
            <a:noFill/>
            <a:ln>
              <a:noFill/>
            </a:ln>
          </p:spPr>
        </p:pic>
        <p:pic>
          <p:nvPicPr>
            <p:cNvPr id="223" name="Google Shape;223;p85"/>
            <p:cNvPicPr preferRelativeResize="0"/>
            <p:nvPr/>
          </p:nvPicPr>
          <p:blipFill rotWithShape="1">
            <a:blip r:embed="rId7">
              <a:alphaModFix/>
            </a:blip>
            <a:srcRect/>
            <a:stretch/>
          </p:blipFill>
          <p:spPr>
            <a:xfrm>
              <a:off x="6656053" y="400474"/>
              <a:ext cx="2013575" cy="780838"/>
            </a:xfrm>
            <a:prstGeom prst="rect">
              <a:avLst/>
            </a:prstGeom>
            <a:noFill/>
            <a:ln>
              <a:noFill/>
            </a:ln>
          </p:spPr>
        </p:pic>
        <p:pic>
          <p:nvPicPr>
            <p:cNvPr id="224" name="Google Shape;224;p85"/>
            <p:cNvPicPr preferRelativeResize="0"/>
            <p:nvPr/>
          </p:nvPicPr>
          <p:blipFill rotWithShape="1">
            <a:blip r:embed="rId8">
              <a:alphaModFix/>
            </a:blip>
            <a:srcRect/>
            <a:stretch/>
          </p:blipFill>
          <p:spPr>
            <a:xfrm rot="5400000">
              <a:off x="5951192" y="3965446"/>
              <a:ext cx="61396" cy="1952399"/>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4"/>
        <p:cNvGrpSpPr/>
        <p:nvPr/>
      </p:nvGrpSpPr>
      <p:grpSpPr>
        <a:xfrm>
          <a:off x="0" y="0"/>
          <a:ext cx="0" cy="0"/>
          <a:chOff x="0" y="0"/>
          <a:chExt cx="0" cy="0"/>
        </a:xfrm>
      </p:grpSpPr>
      <p:sp>
        <p:nvSpPr>
          <p:cNvPr id="35" name="Google Shape;35;p59"/>
          <p:cNvSpPr txBox="1">
            <a:spLocks noGrp="1"/>
          </p:cNvSpPr>
          <p:nvPr>
            <p:ph type="title"/>
          </p:nvPr>
        </p:nvSpPr>
        <p:spPr>
          <a:xfrm>
            <a:off x="3784375" y="445025"/>
            <a:ext cx="4646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36" name="Google Shape;36;p59"/>
          <p:cNvSpPr txBox="1">
            <a:spLocks noGrp="1"/>
          </p:cNvSpPr>
          <p:nvPr>
            <p:ph type="subTitle" idx="1"/>
          </p:nvPr>
        </p:nvSpPr>
        <p:spPr>
          <a:xfrm>
            <a:off x="4577199" y="1578227"/>
            <a:ext cx="3853500" cy="40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 name="Google Shape;37;p59"/>
          <p:cNvSpPr txBox="1">
            <a:spLocks noGrp="1"/>
          </p:cNvSpPr>
          <p:nvPr>
            <p:ph type="subTitle" idx="2"/>
          </p:nvPr>
        </p:nvSpPr>
        <p:spPr>
          <a:xfrm>
            <a:off x="4577199" y="2426822"/>
            <a:ext cx="3853500" cy="40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59"/>
          <p:cNvSpPr txBox="1">
            <a:spLocks noGrp="1"/>
          </p:cNvSpPr>
          <p:nvPr>
            <p:ph type="subTitle" idx="3"/>
          </p:nvPr>
        </p:nvSpPr>
        <p:spPr>
          <a:xfrm>
            <a:off x="4577199" y="3275417"/>
            <a:ext cx="3853500" cy="40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59"/>
          <p:cNvSpPr txBox="1">
            <a:spLocks noGrp="1"/>
          </p:cNvSpPr>
          <p:nvPr>
            <p:ph type="subTitle" idx="4"/>
          </p:nvPr>
        </p:nvSpPr>
        <p:spPr>
          <a:xfrm>
            <a:off x="4577199" y="4124012"/>
            <a:ext cx="3853500" cy="40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 name="Google Shape;40;p59"/>
          <p:cNvSpPr txBox="1">
            <a:spLocks noGrp="1"/>
          </p:cNvSpPr>
          <p:nvPr>
            <p:ph type="title" idx="5"/>
          </p:nvPr>
        </p:nvSpPr>
        <p:spPr>
          <a:xfrm>
            <a:off x="3784375" y="1246280"/>
            <a:ext cx="734700" cy="7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1" name="Google Shape;41;p59"/>
          <p:cNvSpPr txBox="1">
            <a:spLocks noGrp="1"/>
          </p:cNvSpPr>
          <p:nvPr>
            <p:ph type="title" idx="6"/>
          </p:nvPr>
        </p:nvSpPr>
        <p:spPr>
          <a:xfrm>
            <a:off x="3784375" y="2943342"/>
            <a:ext cx="734700" cy="7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2" name="Google Shape;42;p59"/>
          <p:cNvSpPr txBox="1">
            <a:spLocks noGrp="1"/>
          </p:cNvSpPr>
          <p:nvPr>
            <p:ph type="title" idx="7"/>
          </p:nvPr>
        </p:nvSpPr>
        <p:spPr>
          <a:xfrm>
            <a:off x="3784375" y="2094811"/>
            <a:ext cx="734700" cy="7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3" name="Google Shape;43;p59"/>
          <p:cNvSpPr txBox="1">
            <a:spLocks noGrp="1"/>
          </p:cNvSpPr>
          <p:nvPr>
            <p:ph type="title" idx="8"/>
          </p:nvPr>
        </p:nvSpPr>
        <p:spPr>
          <a:xfrm>
            <a:off x="3784375" y="3791872"/>
            <a:ext cx="734700" cy="7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4" name="Google Shape;44;p59"/>
          <p:cNvSpPr txBox="1">
            <a:spLocks noGrp="1"/>
          </p:cNvSpPr>
          <p:nvPr>
            <p:ph type="subTitle" idx="9"/>
          </p:nvPr>
        </p:nvSpPr>
        <p:spPr>
          <a:xfrm>
            <a:off x="4577199" y="1246275"/>
            <a:ext cx="3853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5" name="Google Shape;45;p59"/>
          <p:cNvSpPr txBox="1">
            <a:spLocks noGrp="1"/>
          </p:cNvSpPr>
          <p:nvPr>
            <p:ph type="subTitle" idx="13"/>
          </p:nvPr>
        </p:nvSpPr>
        <p:spPr>
          <a:xfrm>
            <a:off x="4577199" y="2094695"/>
            <a:ext cx="3853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6" name="Google Shape;46;p59"/>
          <p:cNvSpPr txBox="1">
            <a:spLocks noGrp="1"/>
          </p:cNvSpPr>
          <p:nvPr>
            <p:ph type="subTitle" idx="14"/>
          </p:nvPr>
        </p:nvSpPr>
        <p:spPr>
          <a:xfrm>
            <a:off x="4577199" y="2943115"/>
            <a:ext cx="3853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7" name="Google Shape;47;p59"/>
          <p:cNvSpPr txBox="1">
            <a:spLocks noGrp="1"/>
          </p:cNvSpPr>
          <p:nvPr>
            <p:ph type="subTitle" idx="15"/>
          </p:nvPr>
        </p:nvSpPr>
        <p:spPr>
          <a:xfrm>
            <a:off x="4577199" y="3791535"/>
            <a:ext cx="3853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48" name="Google Shape;48;p59"/>
          <p:cNvGrpSpPr/>
          <p:nvPr/>
        </p:nvGrpSpPr>
        <p:grpSpPr>
          <a:xfrm>
            <a:off x="152396" y="223425"/>
            <a:ext cx="8991612" cy="5145624"/>
            <a:chOff x="152396" y="223425"/>
            <a:chExt cx="8991612" cy="5145624"/>
          </a:xfrm>
        </p:grpSpPr>
        <p:pic>
          <p:nvPicPr>
            <p:cNvPr id="49" name="Google Shape;49;p59"/>
            <p:cNvPicPr preferRelativeResize="0"/>
            <p:nvPr/>
          </p:nvPicPr>
          <p:blipFill rotWithShape="1">
            <a:blip r:embed="rId2">
              <a:alphaModFix/>
            </a:blip>
            <a:srcRect/>
            <a:stretch/>
          </p:blipFill>
          <p:spPr>
            <a:xfrm>
              <a:off x="6056835" y="4715424"/>
              <a:ext cx="3087173" cy="653625"/>
            </a:xfrm>
            <a:prstGeom prst="rect">
              <a:avLst/>
            </a:prstGeom>
            <a:noFill/>
            <a:ln>
              <a:noFill/>
            </a:ln>
          </p:spPr>
        </p:pic>
        <p:pic>
          <p:nvPicPr>
            <p:cNvPr id="50" name="Google Shape;50;p59"/>
            <p:cNvPicPr preferRelativeResize="0"/>
            <p:nvPr/>
          </p:nvPicPr>
          <p:blipFill rotWithShape="1">
            <a:blip r:embed="rId3">
              <a:alphaModFix/>
            </a:blip>
            <a:srcRect/>
            <a:stretch/>
          </p:blipFill>
          <p:spPr>
            <a:xfrm>
              <a:off x="8226566" y="223425"/>
              <a:ext cx="408425" cy="102100"/>
            </a:xfrm>
            <a:prstGeom prst="rect">
              <a:avLst/>
            </a:prstGeom>
            <a:noFill/>
            <a:ln>
              <a:noFill/>
            </a:ln>
          </p:spPr>
        </p:pic>
        <p:pic>
          <p:nvPicPr>
            <p:cNvPr id="51" name="Google Shape;51;p59"/>
            <p:cNvPicPr preferRelativeResize="0"/>
            <p:nvPr/>
          </p:nvPicPr>
          <p:blipFill rotWithShape="1">
            <a:blip r:embed="rId4">
              <a:alphaModFix/>
            </a:blip>
            <a:srcRect/>
            <a:stretch/>
          </p:blipFill>
          <p:spPr>
            <a:xfrm>
              <a:off x="152396" y="3935876"/>
              <a:ext cx="818050" cy="11463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60"/>
          <p:cNvSpPr txBox="1">
            <a:spLocks noGrp="1"/>
          </p:cNvSpPr>
          <p:nvPr>
            <p:ph type="title"/>
          </p:nvPr>
        </p:nvSpPr>
        <p:spPr>
          <a:xfrm>
            <a:off x="941825" y="1455400"/>
            <a:ext cx="5067600" cy="91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4" name="Google Shape;54;p60"/>
          <p:cNvSpPr txBox="1">
            <a:spLocks noGrp="1"/>
          </p:cNvSpPr>
          <p:nvPr>
            <p:ph type="title" idx="2"/>
          </p:nvPr>
        </p:nvSpPr>
        <p:spPr>
          <a:xfrm>
            <a:off x="941825" y="691900"/>
            <a:ext cx="1652100" cy="76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6000"/>
              <a:buNone/>
              <a:defRPr sz="4500">
                <a:solidFill>
                  <a:schemeClr val="accent3"/>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55" name="Google Shape;55;p60"/>
          <p:cNvSpPr txBox="1">
            <a:spLocks noGrp="1"/>
          </p:cNvSpPr>
          <p:nvPr>
            <p:ph type="subTitle" idx="1"/>
          </p:nvPr>
        </p:nvSpPr>
        <p:spPr>
          <a:xfrm>
            <a:off x="941825" y="2445850"/>
            <a:ext cx="50676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56" name="Google Shape;56;p60"/>
          <p:cNvPicPr preferRelativeResize="0"/>
          <p:nvPr/>
        </p:nvPicPr>
        <p:blipFill rotWithShape="1">
          <a:blip r:embed="rId2">
            <a:alphaModFix/>
          </a:blip>
          <a:srcRect/>
          <a:stretch/>
        </p:blipFill>
        <p:spPr>
          <a:xfrm rot="5400000" flipH="1">
            <a:off x="-719490" y="1588673"/>
            <a:ext cx="2121574" cy="66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7"/>
        <p:cNvGrpSpPr/>
        <p:nvPr/>
      </p:nvGrpSpPr>
      <p:grpSpPr>
        <a:xfrm>
          <a:off x="0" y="0"/>
          <a:ext cx="0" cy="0"/>
          <a:chOff x="0" y="0"/>
          <a:chExt cx="0" cy="0"/>
        </a:xfrm>
      </p:grpSpPr>
      <p:sp>
        <p:nvSpPr>
          <p:cNvPr id="58" name="Google Shape;58;p6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59" name="Google Shape;59;p61"/>
          <p:cNvSpPr txBox="1">
            <a:spLocks noGrp="1"/>
          </p:cNvSpPr>
          <p:nvPr>
            <p:ph type="subTitle" idx="1"/>
          </p:nvPr>
        </p:nvSpPr>
        <p:spPr>
          <a:xfrm>
            <a:off x="2268100" y="1774384"/>
            <a:ext cx="5820600" cy="490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 name="Google Shape;60;p61"/>
          <p:cNvSpPr txBox="1">
            <a:spLocks noGrp="1"/>
          </p:cNvSpPr>
          <p:nvPr>
            <p:ph type="subTitle" idx="2"/>
          </p:nvPr>
        </p:nvSpPr>
        <p:spPr>
          <a:xfrm>
            <a:off x="2268100" y="2912535"/>
            <a:ext cx="5820600" cy="490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61"/>
          <p:cNvSpPr txBox="1">
            <a:spLocks noGrp="1"/>
          </p:cNvSpPr>
          <p:nvPr>
            <p:ph type="subTitle" idx="3"/>
          </p:nvPr>
        </p:nvSpPr>
        <p:spPr>
          <a:xfrm>
            <a:off x="2268100" y="4050700"/>
            <a:ext cx="5820600" cy="490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 name="Google Shape;62;p61"/>
          <p:cNvSpPr txBox="1">
            <a:spLocks noGrp="1"/>
          </p:cNvSpPr>
          <p:nvPr>
            <p:ph type="subTitle" idx="4"/>
          </p:nvPr>
        </p:nvSpPr>
        <p:spPr>
          <a:xfrm>
            <a:off x="2268100" y="1195063"/>
            <a:ext cx="5820600" cy="660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3" name="Google Shape;63;p61"/>
          <p:cNvSpPr txBox="1">
            <a:spLocks noGrp="1"/>
          </p:cNvSpPr>
          <p:nvPr>
            <p:ph type="subTitle" idx="5"/>
          </p:nvPr>
        </p:nvSpPr>
        <p:spPr>
          <a:xfrm>
            <a:off x="2268100" y="2333223"/>
            <a:ext cx="5820600" cy="660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4" name="Google Shape;64;p61"/>
          <p:cNvSpPr txBox="1">
            <a:spLocks noGrp="1"/>
          </p:cNvSpPr>
          <p:nvPr>
            <p:ph type="subTitle" idx="6"/>
          </p:nvPr>
        </p:nvSpPr>
        <p:spPr>
          <a:xfrm>
            <a:off x="2268100" y="3471383"/>
            <a:ext cx="5820600" cy="660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5" name="Google Shape;65;p61"/>
          <p:cNvGrpSpPr/>
          <p:nvPr/>
        </p:nvGrpSpPr>
        <p:grpSpPr>
          <a:xfrm>
            <a:off x="-7" y="3"/>
            <a:ext cx="9421460" cy="5301526"/>
            <a:chOff x="-7" y="3"/>
            <a:chExt cx="9421460" cy="5301526"/>
          </a:xfrm>
        </p:grpSpPr>
        <p:pic>
          <p:nvPicPr>
            <p:cNvPr id="66" name="Google Shape;66;p61"/>
            <p:cNvPicPr preferRelativeResize="0"/>
            <p:nvPr/>
          </p:nvPicPr>
          <p:blipFill rotWithShape="1">
            <a:blip r:embed="rId2">
              <a:alphaModFix/>
            </a:blip>
            <a:srcRect/>
            <a:stretch/>
          </p:blipFill>
          <p:spPr>
            <a:xfrm rot="10800000" flipH="1">
              <a:off x="6561623" y="4812098"/>
              <a:ext cx="2121574" cy="66700"/>
            </a:xfrm>
            <a:prstGeom prst="rect">
              <a:avLst/>
            </a:prstGeom>
            <a:noFill/>
            <a:ln>
              <a:noFill/>
            </a:ln>
          </p:spPr>
        </p:pic>
        <p:pic>
          <p:nvPicPr>
            <p:cNvPr id="67" name="Google Shape;67;p61"/>
            <p:cNvPicPr preferRelativeResize="0"/>
            <p:nvPr/>
          </p:nvPicPr>
          <p:blipFill rotWithShape="1">
            <a:blip r:embed="rId3">
              <a:alphaModFix/>
            </a:blip>
            <a:srcRect/>
            <a:stretch/>
          </p:blipFill>
          <p:spPr>
            <a:xfrm>
              <a:off x="8430778" y="3"/>
              <a:ext cx="990675" cy="990675"/>
            </a:xfrm>
            <a:prstGeom prst="rect">
              <a:avLst/>
            </a:prstGeom>
            <a:noFill/>
            <a:ln>
              <a:noFill/>
            </a:ln>
          </p:spPr>
        </p:pic>
        <p:pic>
          <p:nvPicPr>
            <p:cNvPr id="68" name="Google Shape;68;p61"/>
            <p:cNvPicPr preferRelativeResize="0"/>
            <p:nvPr/>
          </p:nvPicPr>
          <p:blipFill rotWithShape="1">
            <a:blip r:embed="rId4">
              <a:alphaModFix/>
            </a:blip>
            <a:srcRect/>
            <a:stretch/>
          </p:blipFill>
          <p:spPr>
            <a:xfrm>
              <a:off x="217803" y="108191"/>
              <a:ext cx="324775" cy="324775"/>
            </a:xfrm>
            <a:prstGeom prst="rect">
              <a:avLst/>
            </a:prstGeom>
            <a:noFill/>
            <a:ln>
              <a:noFill/>
            </a:ln>
          </p:spPr>
        </p:pic>
        <p:pic>
          <p:nvPicPr>
            <p:cNvPr id="69" name="Google Shape;69;p61"/>
            <p:cNvPicPr preferRelativeResize="0"/>
            <p:nvPr/>
          </p:nvPicPr>
          <p:blipFill rotWithShape="1">
            <a:blip r:embed="rId5">
              <a:alphaModFix/>
            </a:blip>
            <a:srcRect/>
            <a:stretch/>
          </p:blipFill>
          <p:spPr>
            <a:xfrm rot="-5400000">
              <a:off x="-1017339" y="3741615"/>
              <a:ext cx="2577252" cy="542575"/>
            </a:xfrm>
            <a:prstGeom prst="rect">
              <a:avLst/>
            </a:prstGeom>
            <a:noFill/>
            <a:ln>
              <a:noFill/>
            </a:ln>
          </p:spPr>
        </p:pic>
        <p:pic>
          <p:nvPicPr>
            <p:cNvPr id="70" name="Google Shape;70;p61"/>
            <p:cNvPicPr preferRelativeResize="0"/>
            <p:nvPr/>
          </p:nvPicPr>
          <p:blipFill rotWithShape="1">
            <a:blip r:embed="rId6">
              <a:alphaModFix/>
            </a:blip>
            <a:srcRect/>
            <a:stretch/>
          </p:blipFill>
          <p:spPr>
            <a:xfrm rot="-5400000">
              <a:off x="478651" y="4125350"/>
              <a:ext cx="606386" cy="1563701"/>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71"/>
        <p:cNvGrpSpPr/>
        <p:nvPr/>
      </p:nvGrpSpPr>
      <p:grpSpPr>
        <a:xfrm>
          <a:off x="0" y="0"/>
          <a:ext cx="0" cy="0"/>
          <a:chOff x="0" y="0"/>
          <a:chExt cx="0" cy="0"/>
        </a:xfrm>
      </p:grpSpPr>
      <p:sp>
        <p:nvSpPr>
          <p:cNvPr id="72" name="Google Shape;72;p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73" name="Google Shape;73;p62"/>
          <p:cNvSpPr txBox="1">
            <a:spLocks noGrp="1"/>
          </p:cNvSpPr>
          <p:nvPr>
            <p:ph type="subTitle" idx="1"/>
          </p:nvPr>
        </p:nvSpPr>
        <p:spPr>
          <a:xfrm>
            <a:off x="4759165" y="1815475"/>
            <a:ext cx="3664800" cy="178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62"/>
          <p:cNvSpPr txBox="1">
            <a:spLocks noGrp="1"/>
          </p:cNvSpPr>
          <p:nvPr>
            <p:ph type="subTitle" idx="2"/>
          </p:nvPr>
        </p:nvSpPr>
        <p:spPr>
          <a:xfrm>
            <a:off x="720035" y="1815475"/>
            <a:ext cx="3664800" cy="178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75" name="Google Shape;75;p62"/>
          <p:cNvGrpSpPr/>
          <p:nvPr/>
        </p:nvGrpSpPr>
        <p:grpSpPr>
          <a:xfrm>
            <a:off x="0" y="96561"/>
            <a:ext cx="9138674" cy="5018751"/>
            <a:chOff x="0" y="96561"/>
            <a:chExt cx="9138674" cy="5018751"/>
          </a:xfrm>
        </p:grpSpPr>
        <p:pic>
          <p:nvPicPr>
            <p:cNvPr id="76" name="Google Shape;76;p62"/>
            <p:cNvPicPr preferRelativeResize="0"/>
            <p:nvPr/>
          </p:nvPicPr>
          <p:blipFill rotWithShape="1">
            <a:blip r:embed="rId2">
              <a:alphaModFix/>
            </a:blip>
            <a:srcRect/>
            <a:stretch/>
          </p:blipFill>
          <p:spPr>
            <a:xfrm>
              <a:off x="8430774" y="96561"/>
              <a:ext cx="707900" cy="1563689"/>
            </a:xfrm>
            <a:prstGeom prst="rect">
              <a:avLst/>
            </a:prstGeom>
            <a:noFill/>
            <a:ln>
              <a:noFill/>
            </a:ln>
          </p:spPr>
        </p:pic>
        <p:pic>
          <p:nvPicPr>
            <p:cNvPr id="77" name="Google Shape;77;p62"/>
            <p:cNvPicPr preferRelativeResize="0"/>
            <p:nvPr/>
          </p:nvPicPr>
          <p:blipFill rotWithShape="1">
            <a:blip r:embed="rId3">
              <a:alphaModFix/>
            </a:blip>
            <a:srcRect/>
            <a:stretch/>
          </p:blipFill>
          <p:spPr>
            <a:xfrm rot="10800000">
              <a:off x="0" y="4092687"/>
              <a:ext cx="2004699" cy="1022625"/>
            </a:xfrm>
            <a:prstGeom prst="rect">
              <a:avLst/>
            </a:prstGeom>
            <a:noFill/>
            <a:ln>
              <a:noFill/>
            </a:ln>
          </p:spPr>
        </p:pic>
        <p:pic>
          <p:nvPicPr>
            <p:cNvPr id="78" name="Google Shape;78;p62"/>
            <p:cNvPicPr preferRelativeResize="0"/>
            <p:nvPr/>
          </p:nvPicPr>
          <p:blipFill rotWithShape="1">
            <a:blip r:embed="rId4">
              <a:alphaModFix/>
            </a:blip>
            <a:srcRect/>
            <a:stretch/>
          </p:blipFill>
          <p:spPr>
            <a:xfrm>
              <a:off x="113916" y="174958"/>
              <a:ext cx="1384646" cy="169234"/>
            </a:xfrm>
            <a:prstGeom prst="rect">
              <a:avLst/>
            </a:prstGeom>
            <a:noFill/>
            <a:ln>
              <a:noFill/>
            </a:ln>
          </p:spPr>
        </p:pic>
        <p:pic>
          <p:nvPicPr>
            <p:cNvPr id="79" name="Google Shape;79;p62"/>
            <p:cNvPicPr preferRelativeResize="0"/>
            <p:nvPr/>
          </p:nvPicPr>
          <p:blipFill rotWithShape="1">
            <a:blip r:embed="rId5">
              <a:alphaModFix/>
            </a:blip>
            <a:srcRect/>
            <a:stretch/>
          </p:blipFill>
          <p:spPr>
            <a:xfrm>
              <a:off x="6410111" y="4604001"/>
              <a:ext cx="2020675" cy="40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63"/>
          <p:cNvSpPr txBox="1">
            <a:spLocks noGrp="1"/>
          </p:cNvSpPr>
          <p:nvPr>
            <p:ph type="title"/>
          </p:nvPr>
        </p:nvSpPr>
        <p:spPr>
          <a:xfrm>
            <a:off x="720000" y="1131450"/>
            <a:ext cx="3679800" cy="67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82" name="Google Shape;82;p63"/>
          <p:cNvSpPr txBox="1">
            <a:spLocks noGrp="1"/>
          </p:cNvSpPr>
          <p:nvPr>
            <p:ph type="subTitle" idx="1"/>
          </p:nvPr>
        </p:nvSpPr>
        <p:spPr>
          <a:xfrm>
            <a:off x="720000" y="1885638"/>
            <a:ext cx="3679800" cy="21264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600"/>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pic>
        <p:nvPicPr>
          <p:cNvPr id="83" name="Google Shape;83;p63"/>
          <p:cNvPicPr preferRelativeResize="0"/>
          <p:nvPr/>
        </p:nvPicPr>
        <p:blipFill rotWithShape="1">
          <a:blip r:embed="rId2">
            <a:alphaModFix/>
          </a:blip>
          <a:srcRect/>
          <a:stretch/>
        </p:blipFill>
        <p:spPr>
          <a:xfrm>
            <a:off x="509004" y="223425"/>
            <a:ext cx="408425" cy="102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6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86" name="Google Shape;86;p64"/>
          <p:cNvSpPr txBox="1">
            <a:spLocks noGrp="1"/>
          </p:cNvSpPr>
          <p:nvPr>
            <p:ph type="body" idx="1"/>
          </p:nvPr>
        </p:nvSpPr>
        <p:spPr>
          <a:xfrm>
            <a:off x="720000" y="1215750"/>
            <a:ext cx="3717000" cy="2165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La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1pPr>
            <a:lvl2pPr marR="0" lvl="1"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2pPr>
            <a:lvl3pPr marR="0" lvl="2"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3pPr>
            <a:lvl4pPr marR="0" lvl="3"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4pPr>
            <a:lvl5pPr marR="0" lvl="4"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5pPr>
            <a:lvl6pPr marR="0" lvl="5"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6pPr>
            <a:lvl7pPr marR="0" lvl="6"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7pPr>
            <a:lvl8pPr marR="0" lvl="7"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8pPr>
            <a:lvl9pPr marR="0" lvl="8"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9pPr>
          </a:lstStyle>
          <a:p>
            <a:endParaRPr/>
          </a:p>
        </p:txBody>
      </p:sp>
      <p:sp>
        <p:nvSpPr>
          <p:cNvPr id="7" name="Google Shape;7;p55"/>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2.jp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3.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g"/><Relationship Id="rId3" Type="http://schemas.openxmlformats.org/officeDocument/2006/relationships/image" Target="../media/image43.jp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jp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4.png"/><Relationship Id="rId7"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5.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91.jpg"/></Relationships>
</file>

<file path=ppt/slides/_rels/slide5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56.xml.rels><?xml version="1.0" encoding="UTF-8" standalone="yes"?>
<Relationships xmlns="http://schemas.openxmlformats.org/package/2006/relationships"><Relationship Id="rId3" Type="http://schemas.openxmlformats.org/officeDocument/2006/relationships/hyperlink" Target="https://drive.google.com/file/d/17FK7gQRPVFqQSTBVS0cldiTZw3MHMPxj/view?usp=sharing"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7.xml"/><Relationship Id="rId6" Type="http://schemas.openxmlformats.org/officeDocument/2006/relationships/image" Target="../media/image97.png"/><Relationship Id="rId5" Type="http://schemas.openxmlformats.org/officeDocument/2006/relationships/image" Target="../media/image25.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1079688" y="1350100"/>
            <a:ext cx="6984600" cy="1610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3600">
                <a:latin typeface="Bell MT"/>
                <a:ea typeface="Bell MT"/>
                <a:cs typeface="Bell MT"/>
                <a:sym typeface="Bell MT"/>
              </a:rPr>
              <a:t>End of the Semester Project</a:t>
            </a:r>
            <a:endParaRPr sz="3600">
              <a:latin typeface="Bell MT"/>
              <a:ea typeface="Bell MT"/>
              <a:cs typeface="Bell MT"/>
              <a:sym typeface="Bell MT"/>
            </a:endParaRPr>
          </a:p>
          <a:p>
            <a:pPr marL="0" lvl="0" indent="0" algn="l" rtl="0">
              <a:lnSpc>
                <a:spcPct val="100000"/>
              </a:lnSpc>
              <a:spcBef>
                <a:spcPts val="0"/>
              </a:spcBef>
              <a:spcAft>
                <a:spcPts val="0"/>
              </a:spcAft>
              <a:buSzPts val="5200"/>
              <a:buNone/>
            </a:pPr>
            <a:r>
              <a:rPr lang="en" sz="3600">
                <a:latin typeface="Bell MT"/>
                <a:ea typeface="Bell MT"/>
                <a:cs typeface="Bell MT"/>
                <a:sym typeface="Bell MT"/>
              </a:rPr>
              <a:t>LDPC Decoding for 5G NR</a:t>
            </a:r>
            <a:endParaRPr sz="3600">
              <a:latin typeface="Bell MT"/>
              <a:ea typeface="Bell MT"/>
              <a:cs typeface="Bell MT"/>
              <a:sym typeface="Bell MT"/>
            </a:endParaRPr>
          </a:p>
          <a:p>
            <a:pPr marL="0" lvl="0" indent="0" algn="l" rtl="0">
              <a:lnSpc>
                <a:spcPct val="100000"/>
              </a:lnSpc>
              <a:spcBef>
                <a:spcPts val="0"/>
              </a:spcBef>
              <a:spcAft>
                <a:spcPts val="0"/>
              </a:spcAft>
              <a:buSzPts val="5200"/>
              <a:buNone/>
            </a:pPr>
            <a:r>
              <a:rPr lang="en" sz="2800">
                <a:latin typeface="Bell MT"/>
                <a:ea typeface="Bell MT"/>
                <a:cs typeface="Bell MT"/>
                <a:sym typeface="Bell MT"/>
              </a:rPr>
              <a:t>Group - 06</a:t>
            </a:r>
            <a:endParaRPr sz="2800">
              <a:latin typeface="Bell MT"/>
              <a:ea typeface="Bell MT"/>
              <a:cs typeface="Bell MT"/>
              <a:sym typeface="Bell MT"/>
            </a:endParaRPr>
          </a:p>
        </p:txBody>
      </p:sp>
      <p:sp>
        <p:nvSpPr>
          <p:cNvPr id="230" name="Google Shape;230;p1"/>
          <p:cNvSpPr txBox="1">
            <a:spLocks noGrp="1"/>
          </p:cNvSpPr>
          <p:nvPr>
            <p:ph type="subTitle" idx="1"/>
          </p:nvPr>
        </p:nvSpPr>
        <p:spPr>
          <a:xfrm>
            <a:off x="586487" y="240978"/>
            <a:ext cx="69846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latin typeface="Bell MT"/>
                <a:ea typeface="Bell MT"/>
                <a:cs typeface="Bell MT"/>
                <a:sym typeface="Bell MT"/>
              </a:rPr>
              <a:t>CT216 : Introduction to Communication Systems</a:t>
            </a:r>
            <a:endParaRPr>
              <a:latin typeface="Bell MT"/>
              <a:ea typeface="Bell MT"/>
              <a:cs typeface="Bell MT"/>
              <a:sym typeface="Bell MT"/>
            </a:endParaRPr>
          </a:p>
        </p:txBody>
      </p:sp>
      <p:grpSp>
        <p:nvGrpSpPr>
          <p:cNvPr id="231" name="Google Shape;231;p1"/>
          <p:cNvGrpSpPr/>
          <p:nvPr/>
        </p:nvGrpSpPr>
        <p:grpSpPr>
          <a:xfrm>
            <a:off x="-73125" y="3065400"/>
            <a:ext cx="9750526" cy="3038525"/>
            <a:chOff x="-73125" y="3065400"/>
            <a:chExt cx="9750526" cy="3038525"/>
          </a:xfrm>
        </p:grpSpPr>
        <p:pic>
          <p:nvPicPr>
            <p:cNvPr id="232" name="Google Shape;232;p1"/>
            <p:cNvPicPr preferRelativeResize="0"/>
            <p:nvPr/>
          </p:nvPicPr>
          <p:blipFill rotWithShape="1">
            <a:blip r:embed="rId3">
              <a:alphaModFix/>
            </a:blip>
            <a:srcRect/>
            <a:stretch/>
          </p:blipFill>
          <p:spPr>
            <a:xfrm>
              <a:off x="7717550" y="3065400"/>
              <a:ext cx="1959851" cy="1958001"/>
            </a:xfrm>
            <a:prstGeom prst="rect">
              <a:avLst/>
            </a:prstGeom>
            <a:noFill/>
            <a:ln>
              <a:noFill/>
            </a:ln>
          </p:spPr>
        </p:pic>
        <p:pic>
          <p:nvPicPr>
            <p:cNvPr id="233" name="Google Shape;233;p1"/>
            <p:cNvPicPr preferRelativeResize="0"/>
            <p:nvPr/>
          </p:nvPicPr>
          <p:blipFill rotWithShape="1">
            <a:blip r:embed="rId4">
              <a:alphaModFix/>
            </a:blip>
            <a:srcRect/>
            <a:stretch/>
          </p:blipFill>
          <p:spPr>
            <a:xfrm>
              <a:off x="-73125" y="3581300"/>
              <a:ext cx="9290250" cy="2522625"/>
            </a:xfrm>
            <a:prstGeom prst="rect">
              <a:avLst/>
            </a:prstGeom>
            <a:noFill/>
            <a:ln>
              <a:noFill/>
            </a:ln>
          </p:spPr>
        </p:pic>
      </p:grpSp>
      <p:sp>
        <p:nvSpPr>
          <p:cNvPr id="234" name="Google Shape;234;p1"/>
          <p:cNvSpPr txBox="1"/>
          <p:nvPr/>
        </p:nvSpPr>
        <p:spPr>
          <a:xfrm>
            <a:off x="4489808" y="2960200"/>
            <a:ext cx="3349500" cy="785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 sz="2000" b="1" i="0" u="none" strike="noStrike" cap="none">
                <a:solidFill>
                  <a:schemeClr val="dk1"/>
                </a:solidFill>
                <a:latin typeface="Bell MT"/>
                <a:ea typeface="Bell MT"/>
                <a:cs typeface="Bell MT"/>
                <a:sym typeface="Bell MT"/>
              </a:rPr>
              <a:t>Professor : Yash Vasavada</a:t>
            </a:r>
            <a:endParaRPr sz="2000" b="1" i="0" u="none" strike="noStrike" cap="none">
              <a:solidFill>
                <a:schemeClr val="dk1"/>
              </a:solidFill>
              <a:latin typeface="Bell MT"/>
              <a:ea typeface="Bell MT"/>
              <a:cs typeface="Bell MT"/>
              <a:sym typeface="Bell MT"/>
            </a:endParaRPr>
          </a:p>
          <a:p>
            <a:pPr marL="0" marR="0" lvl="0" indent="0" algn="ctr" rtl="0">
              <a:lnSpc>
                <a:spcPct val="115000"/>
              </a:lnSpc>
              <a:spcBef>
                <a:spcPts val="0"/>
              </a:spcBef>
              <a:spcAft>
                <a:spcPts val="0"/>
              </a:spcAft>
              <a:buClr>
                <a:srgbClr val="000000"/>
              </a:buClr>
              <a:buSzPts val="1600"/>
              <a:buFont typeface="Arial"/>
              <a:buNone/>
            </a:pPr>
            <a:r>
              <a:rPr lang="en" sz="1600" b="0" i="0" u="none" strike="noStrike" cap="none">
                <a:solidFill>
                  <a:schemeClr val="dk1"/>
                </a:solidFill>
                <a:latin typeface="Bell MT"/>
                <a:ea typeface="Bell MT"/>
                <a:cs typeface="Bell MT"/>
                <a:sym typeface="Bell MT"/>
              </a:rPr>
              <a:t>Mentor : Madhav Jivani</a:t>
            </a:r>
            <a:endParaRPr sz="1600" b="0" i="0" u="none" strike="noStrike" cap="none">
              <a:solidFill>
                <a:schemeClr val="dk1"/>
              </a:solidFill>
              <a:latin typeface="Bell MT"/>
              <a:ea typeface="Bell MT"/>
              <a:cs typeface="Bell MT"/>
              <a:sym typeface="Bel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0"/>
          <p:cNvSpPr txBox="1">
            <a:spLocks noGrp="1"/>
          </p:cNvSpPr>
          <p:nvPr>
            <p:ph type="title"/>
          </p:nvPr>
        </p:nvSpPr>
        <p:spPr>
          <a:xfrm>
            <a:off x="646925" y="290950"/>
            <a:ext cx="3679800" cy="640800"/>
          </a:xfrm>
          <a:prstGeom prst="rect">
            <a:avLst/>
          </a:prstGeom>
          <a:noFill/>
          <a:ln>
            <a:noFill/>
          </a:ln>
        </p:spPr>
        <p:txBody>
          <a:bodyPr spcFirstLastPara="1" wrap="square" lIns="91425" tIns="91425" rIns="91425" bIns="91425" anchor="b" anchorCtr="0">
            <a:noAutofit/>
          </a:bodyPr>
          <a:lstStyle/>
          <a:p>
            <a:pPr marL="0" lvl="0" indent="0" algn="l" rtl="0">
              <a:lnSpc>
                <a:spcPct val="60000"/>
              </a:lnSpc>
              <a:spcBef>
                <a:spcPts val="0"/>
              </a:spcBef>
              <a:spcAft>
                <a:spcPts val="0"/>
              </a:spcAft>
              <a:buSzPts val="3500"/>
              <a:buNone/>
            </a:pPr>
            <a:r>
              <a:rPr lang="en" sz="4000" b="1">
                <a:latin typeface="Bell MT"/>
                <a:ea typeface="Bell MT"/>
                <a:cs typeface="Bell MT"/>
                <a:sym typeface="Bell MT"/>
              </a:rPr>
              <a:t>Puncturing</a:t>
            </a:r>
            <a:endParaRPr sz="2100" b="0"/>
          </a:p>
        </p:txBody>
      </p:sp>
      <p:sp>
        <p:nvSpPr>
          <p:cNvPr id="335" name="Google Shape;335;p10"/>
          <p:cNvSpPr txBox="1">
            <a:spLocks noGrp="1"/>
          </p:cNvSpPr>
          <p:nvPr>
            <p:ph type="subTitle" idx="1"/>
          </p:nvPr>
        </p:nvSpPr>
        <p:spPr>
          <a:xfrm>
            <a:off x="646925" y="977550"/>
            <a:ext cx="8288100" cy="922800"/>
          </a:xfrm>
          <a:prstGeom prst="rect">
            <a:avLst/>
          </a:prstGeom>
          <a:noFill/>
          <a:ln>
            <a:noFill/>
          </a:ln>
        </p:spPr>
        <p:txBody>
          <a:bodyPr spcFirstLastPara="1" wrap="square" lIns="91425" tIns="91425" rIns="91425" bIns="91425" anchor="ctr" anchorCtr="0">
            <a:noAutofit/>
          </a:bodyPr>
          <a:lstStyle/>
          <a:p>
            <a:pPr marL="285750" lvl="0" indent="-285750" algn="l" rtl="0">
              <a:lnSpc>
                <a:spcPct val="100000"/>
              </a:lnSpc>
              <a:spcBef>
                <a:spcPts val="600"/>
              </a:spcBef>
              <a:spcAft>
                <a:spcPts val="0"/>
              </a:spcAft>
              <a:buSzPts val="1600"/>
              <a:buFont typeface="Noto Sans Symbols"/>
              <a:buChar char="⮚"/>
            </a:pPr>
            <a:r>
              <a:rPr lang="en">
                <a:latin typeface="Calibri"/>
                <a:ea typeface="Calibri"/>
                <a:cs typeface="Calibri"/>
                <a:sym typeface="Calibri"/>
              </a:rPr>
              <a:t>Puncturing is a technique used in channel coding where some of the encoded bits are </a:t>
            </a:r>
            <a:r>
              <a:rPr lang="en" b="1">
                <a:latin typeface="Calibri"/>
                <a:ea typeface="Calibri"/>
                <a:cs typeface="Calibri"/>
                <a:sym typeface="Calibri"/>
              </a:rPr>
              <a:t>not transmitted</a:t>
            </a:r>
            <a:r>
              <a:rPr lang="en">
                <a:latin typeface="Calibri"/>
                <a:ea typeface="Calibri"/>
                <a:cs typeface="Calibri"/>
                <a:sym typeface="Calibri"/>
              </a:rPr>
              <a:t> over the channel. These bits are intentionally </a:t>
            </a:r>
            <a:r>
              <a:rPr lang="en" b="1">
                <a:latin typeface="Calibri"/>
                <a:ea typeface="Calibri"/>
                <a:cs typeface="Calibri"/>
                <a:sym typeface="Calibri"/>
              </a:rPr>
              <a:t>removed</a:t>
            </a:r>
            <a:r>
              <a:rPr lang="en">
                <a:latin typeface="Calibri"/>
                <a:ea typeface="Calibri"/>
                <a:cs typeface="Calibri"/>
                <a:sym typeface="Calibri"/>
              </a:rPr>
              <a:t> to increase the </a:t>
            </a:r>
            <a:r>
              <a:rPr lang="en" b="1">
                <a:latin typeface="Calibri"/>
                <a:ea typeface="Calibri"/>
                <a:cs typeface="Calibri"/>
                <a:sym typeface="Calibri"/>
              </a:rPr>
              <a:t>code rate.</a:t>
            </a:r>
            <a:endParaRPr/>
          </a:p>
          <a:p>
            <a:pPr marL="285750" lvl="0" indent="-285750" algn="l" rtl="0">
              <a:lnSpc>
                <a:spcPct val="100000"/>
              </a:lnSpc>
              <a:spcBef>
                <a:spcPts val="1200"/>
              </a:spcBef>
              <a:spcAft>
                <a:spcPts val="0"/>
              </a:spcAft>
              <a:buSzPts val="1600"/>
              <a:buFont typeface="Noto Sans Symbols"/>
              <a:buChar char="⮚"/>
            </a:pPr>
            <a:r>
              <a:rPr lang="en" b="1">
                <a:latin typeface="Calibri"/>
                <a:ea typeface="Calibri"/>
                <a:cs typeface="Calibri"/>
                <a:sym typeface="Calibri"/>
              </a:rPr>
              <a:t>Higher code rate</a:t>
            </a:r>
            <a:r>
              <a:rPr lang="en">
                <a:latin typeface="Calibri"/>
                <a:ea typeface="Calibri"/>
                <a:cs typeface="Calibri"/>
                <a:sym typeface="Calibri"/>
              </a:rPr>
              <a:t> → </a:t>
            </a:r>
            <a:r>
              <a:rPr lang="en" b="1">
                <a:latin typeface="Calibri"/>
                <a:ea typeface="Calibri"/>
                <a:cs typeface="Calibri"/>
                <a:sym typeface="Calibri"/>
              </a:rPr>
              <a:t>Less redundancy</a:t>
            </a:r>
            <a:r>
              <a:rPr lang="en">
                <a:latin typeface="Calibri"/>
                <a:ea typeface="Calibri"/>
                <a:cs typeface="Calibri"/>
                <a:sym typeface="Calibri"/>
              </a:rPr>
              <a:t> → </a:t>
            </a:r>
            <a:r>
              <a:rPr lang="en" b="1">
                <a:latin typeface="Calibri"/>
                <a:ea typeface="Calibri"/>
                <a:cs typeface="Calibri"/>
                <a:sym typeface="Calibri"/>
              </a:rPr>
              <a:t>Lower error correction capability</a:t>
            </a:r>
            <a:r>
              <a:rPr lang="en">
                <a:latin typeface="Calibri"/>
                <a:ea typeface="Calibri"/>
                <a:cs typeface="Calibri"/>
                <a:sym typeface="Calibri"/>
              </a:rPr>
              <a:t>.</a:t>
            </a:r>
            <a:endParaRPr/>
          </a:p>
          <a:p>
            <a:pPr marL="171450" lvl="0" indent="-69850" algn="l" rtl="0">
              <a:lnSpc>
                <a:spcPct val="100000"/>
              </a:lnSpc>
              <a:spcBef>
                <a:spcPts val="1200"/>
              </a:spcBef>
              <a:spcAft>
                <a:spcPts val="600"/>
              </a:spcAft>
              <a:buSzPts val="1600"/>
              <a:buFont typeface="Noto Sans Symbols"/>
              <a:buNone/>
            </a:pPr>
            <a:endParaRPr sz="1200">
              <a:latin typeface="Arial"/>
              <a:ea typeface="Arial"/>
              <a:cs typeface="Arial"/>
              <a:sym typeface="Arial"/>
            </a:endParaRPr>
          </a:p>
        </p:txBody>
      </p:sp>
      <p:sp>
        <p:nvSpPr>
          <p:cNvPr id="336" name="Google Shape;336;p10"/>
          <p:cNvSpPr txBox="1"/>
          <p:nvPr/>
        </p:nvSpPr>
        <p:spPr>
          <a:xfrm>
            <a:off x="1333850" y="822225"/>
            <a:ext cx="45600" cy="45600"/>
          </a:xfrm>
          <a:prstGeom prst="rect">
            <a:avLst/>
          </a:prstGeom>
          <a:noFill/>
          <a:ln>
            <a:noFill/>
          </a:ln>
        </p:spPr>
        <p:txBody>
          <a:bodyPr spcFirstLastPara="1" wrap="square" lIns="91425" tIns="91425" rIns="91425" bIns="91425" anchor="t" anchorCtr="0">
            <a:noAutofit/>
          </a:bodyPr>
          <a:lstStyle/>
          <a:p>
            <a:pPr marL="0" marR="0" lvl="0" indent="0" algn="l" rtl="0">
              <a:lnSpc>
                <a:spcPct val="142857"/>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p:txBody>
      </p:sp>
      <p:pic>
        <p:nvPicPr>
          <p:cNvPr id="337" name="Google Shape;337;p10" title="Screenshot 2025-04-18 at 9.22.48 AM.png"/>
          <p:cNvPicPr preferRelativeResize="0"/>
          <p:nvPr/>
        </p:nvPicPr>
        <p:blipFill rotWithShape="1">
          <a:blip r:embed="rId3">
            <a:alphaModFix/>
          </a:blip>
          <a:srcRect/>
          <a:stretch/>
        </p:blipFill>
        <p:spPr>
          <a:xfrm>
            <a:off x="1551149" y="1900350"/>
            <a:ext cx="5382975" cy="2981024"/>
          </a:xfrm>
          <a:prstGeom prst="rect">
            <a:avLst/>
          </a:prstGeom>
          <a:noFill/>
          <a:ln>
            <a:noFill/>
          </a:ln>
        </p:spPr>
      </p:pic>
      <p:pic>
        <p:nvPicPr>
          <p:cNvPr id="338" name="Google Shape;338;p10"/>
          <p:cNvPicPr preferRelativeResize="0"/>
          <p:nvPr/>
        </p:nvPicPr>
        <p:blipFill rotWithShape="1">
          <a:blip r:embed="rId4">
            <a:alphaModFix/>
          </a:blip>
          <a:srcRect/>
          <a:stretch/>
        </p:blipFill>
        <p:spPr>
          <a:xfrm>
            <a:off x="7598146" y="4319729"/>
            <a:ext cx="1387211" cy="169234"/>
          </a:xfrm>
          <a:prstGeom prst="rect">
            <a:avLst/>
          </a:prstGeom>
          <a:noFill/>
          <a:ln>
            <a:noFill/>
          </a:ln>
        </p:spPr>
      </p:pic>
      <p:pic>
        <p:nvPicPr>
          <p:cNvPr id="339" name="Google Shape;339;p10"/>
          <p:cNvPicPr preferRelativeResize="0"/>
          <p:nvPr/>
        </p:nvPicPr>
        <p:blipFill rotWithShape="1">
          <a:blip r:embed="rId4">
            <a:alphaModFix/>
          </a:blip>
          <a:srcRect/>
          <a:stretch/>
        </p:blipFill>
        <p:spPr>
          <a:xfrm>
            <a:off x="7598146" y="4712129"/>
            <a:ext cx="1387211" cy="1692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1"/>
          <p:cNvSpPr txBox="1">
            <a:spLocks noGrp="1"/>
          </p:cNvSpPr>
          <p:nvPr>
            <p:ph type="title"/>
          </p:nvPr>
        </p:nvSpPr>
        <p:spPr>
          <a:xfrm>
            <a:off x="173350" y="175950"/>
            <a:ext cx="5757900" cy="5055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Rate matching in LDPC</a:t>
            </a:r>
            <a:endParaRPr sz="2900" b="0"/>
          </a:p>
        </p:txBody>
      </p:sp>
      <p:sp>
        <p:nvSpPr>
          <p:cNvPr id="345" name="Google Shape;345;p11"/>
          <p:cNvSpPr txBox="1"/>
          <p:nvPr/>
        </p:nvSpPr>
        <p:spPr>
          <a:xfrm>
            <a:off x="230525" y="898800"/>
            <a:ext cx="75411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For BG1, the base matrix size is 46 × 68, and z is the expansion factor.</a:t>
            </a:r>
            <a:endParaRPr>
              <a:solidFill>
                <a:schemeClr val="dk1"/>
              </a:solidFill>
              <a:latin typeface="Barlow"/>
              <a:ea typeface="Barlow"/>
              <a:cs typeface="Barlow"/>
              <a:sym typeface="Barlow"/>
            </a:endParaRPr>
          </a:p>
          <a:p>
            <a:pPr marL="1371600" lvl="1"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Number of message bits = 22z</a:t>
            </a:r>
            <a:endParaRPr>
              <a:solidFill>
                <a:schemeClr val="dk1"/>
              </a:solidFill>
              <a:latin typeface="Barlow"/>
              <a:ea typeface="Barlow"/>
              <a:cs typeface="Barlow"/>
              <a:sym typeface="Barlow"/>
            </a:endParaRPr>
          </a:p>
          <a:p>
            <a:pPr marL="1371600" lvl="1"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Total possible codeword bits = 68z</a:t>
            </a:r>
            <a:endParaRPr>
              <a:solidFill>
                <a:schemeClr val="dk1"/>
              </a:solidFill>
              <a:latin typeface="Barlow"/>
              <a:ea typeface="Barlow"/>
              <a:cs typeface="Barlow"/>
              <a:sym typeface="Barlow"/>
            </a:endParaRPr>
          </a:p>
          <a:p>
            <a:pPr marL="457200" lvl="0" indent="0" algn="l" rtl="0">
              <a:spcBef>
                <a:spcPts val="0"/>
              </a:spcBef>
              <a:spcAft>
                <a:spcPts val="0"/>
              </a:spcAft>
              <a:buNone/>
            </a:pPr>
            <a:r>
              <a:rPr lang="en" b="1">
                <a:solidFill>
                  <a:schemeClr val="dk1"/>
                </a:solidFill>
                <a:latin typeface="Barlow"/>
                <a:ea typeface="Barlow"/>
                <a:cs typeface="Barlow"/>
                <a:sym typeface="Barlow"/>
              </a:rPr>
              <a:t>Puncturing in BG1:</a:t>
            </a:r>
            <a:endParaRPr b="1">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The first 2z bits are punctured because the first two columns in the base matrix are high weight columns (means many entries are not -1).</a:t>
            </a: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 </a:t>
            </a: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So, these 2z message bits are not transmitted, but decoder is expected to recover them.</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That means, number of transmitted bits = 66z</a:t>
            </a:r>
            <a:endParaRPr>
              <a:solidFill>
                <a:schemeClr val="dk1"/>
              </a:solidFill>
              <a:latin typeface="Barlow"/>
              <a:ea typeface="Barlow"/>
              <a:cs typeface="Barlow"/>
              <a:sym typeface="Barlow"/>
            </a:endParaRPr>
          </a:p>
          <a:p>
            <a:pPr marL="457200" lvl="0" indent="0" algn="l" rtl="0">
              <a:spcBef>
                <a:spcPts val="0"/>
              </a:spcBef>
              <a:spcAft>
                <a:spcPts val="0"/>
              </a:spcAft>
              <a:buNone/>
            </a:pPr>
            <a:endParaRPr b="1">
              <a:solidFill>
                <a:schemeClr val="dk1"/>
              </a:solidFill>
              <a:latin typeface="Barlow"/>
              <a:ea typeface="Barlow"/>
              <a:cs typeface="Barlow"/>
              <a:sym typeface="Barlow"/>
            </a:endParaRPr>
          </a:p>
          <a:p>
            <a:pPr marL="457200" lvl="0" indent="0" algn="l" rtl="0">
              <a:spcBef>
                <a:spcPts val="0"/>
              </a:spcBef>
              <a:spcAft>
                <a:spcPts val="0"/>
              </a:spcAft>
              <a:buNone/>
            </a:pPr>
            <a:r>
              <a:rPr lang="en" b="1">
                <a:solidFill>
                  <a:schemeClr val="dk1"/>
                </a:solidFill>
                <a:latin typeface="Barlow"/>
                <a:ea typeface="Barlow"/>
                <a:cs typeface="Barlow"/>
                <a:sym typeface="Barlow"/>
              </a:rPr>
              <a:t>Lowest Code Rate:</a:t>
            </a:r>
            <a:endParaRPr b="1">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In BG1, lowest supported rate is 1/3, which is:</a:t>
            </a: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Rate = 22z / 66z = 1/3</a:t>
            </a:r>
            <a:endParaRPr>
              <a:solidFill>
                <a:schemeClr val="dk1"/>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2"/>
          <p:cNvSpPr txBox="1">
            <a:spLocks noGrp="1"/>
          </p:cNvSpPr>
          <p:nvPr>
            <p:ph type="title"/>
          </p:nvPr>
        </p:nvSpPr>
        <p:spPr>
          <a:xfrm>
            <a:off x="272950" y="366100"/>
            <a:ext cx="5593594" cy="5055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Rate matching in LDPC</a:t>
            </a:r>
            <a:endParaRPr sz="2900" b="0"/>
          </a:p>
        </p:txBody>
      </p:sp>
      <p:sp>
        <p:nvSpPr>
          <p:cNvPr id="351" name="Google Shape;351;p12"/>
          <p:cNvSpPr txBox="1"/>
          <p:nvPr/>
        </p:nvSpPr>
        <p:spPr>
          <a:xfrm>
            <a:off x="860950" y="871600"/>
            <a:ext cx="90102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Similarly, for BG2, lowest rate is 1/5</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Rate = 10z / 50z = 1/5</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What If We Want Higher Code Rate? (Rate Matching)</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Example: Rate 1/2</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We transmit only first 44z bits</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Last 22z parity bits are punctured</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Inside that 44z, always 22z are message bits</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Puncturing means: we are not sending the bits, but they have non-zero reliability</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So the rate becomes:</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22z / 44z = 1/2</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3"/>
          <p:cNvSpPr txBox="1">
            <a:spLocks noGrp="1"/>
          </p:cNvSpPr>
          <p:nvPr>
            <p:ph type="title"/>
          </p:nvPr>
        </p:nvSpPr>
        <p:spPr>
          <a:xfrm>
            <a:off x="272949" y="366100"/>
            <a:ext cx="5552497" cy="5055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Rate matching in LDPC</a:t>
            </a:r>
            <a:endParaRPr sz="2900" b="0"/>
          </a:p>
        </p:txBody>
      </p:sp>
      <p:sp>
        <p:nvSpPr>
          <p:cNvPr id="357" name="Google Shape;357;p13"/>
          <p:cNvSpPr txBox="1"/>
          <p:nvPr/>
        </p:nvSpPr>
        <p:spPr>
          <a:xfrm>
            <a:off x="733500" y="1122875"/>
            <a:ext cx="7869300" cy="40944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Example: Rate 2/3</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Transmit 33z bits:</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20z message + 13z parity</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So, rate is:</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20z / 33z = ~2/3</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Decoder Changes According to Rate</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For rate 1/2, decoder will use left top matrix of size 24 × 46</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For rate 2/3, decoder will use left top matrix of size 13 × 35</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With LDPC, you are not limited to lowest rate only – you can choose any rate as per need</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sz="1600" b="1">
                <a:solidFill>
                  <a:schemeClr val="dk1"/>
                </a:solidFill>
                <a:latin typeface="Barlow"/>
                <a:ea typeface="Barlow"/>
                <a:cs typeface="Barlow"/>
                <a:sym typeface="Barlow"/>
              </a:rPr>
              <a:t>Shortening in LDPC</a:t>
            </a:r>
            <a:endParaRPr sz="1600" b="1">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Usually, message bits = 22z</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Then the remaining bits = (22z - A) are set to zero → this is called shortening</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34d7f587168_2_3"/>
          <p:cNvSpPr txBox="1">
            <a:spLocks noGrp="1"/>
          </p:cNvSpPr>
          <p:nvPr>
            <p:ph type="title"/>
          </p:nvPr>
        </p:nvSpPr>
        <p:spPr>
          <a:xfrm>
            <a:off x="272949" y="366100"/>
            <a:ext cx="5552400" cy="5055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Rate matching in LDPC</a:t>
            </a:r>
            <a:endParaRPr sz="2900" b="0"/>
          </a:p>
        </p:txBody>
      </p:sp>
      <p:sp>
        <p:nvSpPr>
          <p:cNvPr id="363" name="Google Shape;363;g34d7f587168_2_3"/>
          <p:cNvSpPr txBox="1"/>
          <p:nvPr/>
        </p:nvSpPr>
        <p:spPr>
          <a:xfrm>
            <a:off x="492375" y="799275"/>
            <a:ext cx="78693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457200" lvl="0" indent="-330200" algn="l" rtl="0">
              <a:spcBef>
                <a:spcPts val="0"/>
              </a:spcBef>
              <a:spcAft>
                <a:spcPts val="0"/>
              </a:spcAft>
              <a:buClr>
                <a:schemeClr val="dk1"/>
              </a:buClr>
              <a:buSzPts val="1600"/>
              <a:buFont typeface="Barlow"/>
              <a:buChar char="➢"/>
            </a:pPr>
            <a:r>
              <a:rPr lang="en" sz="1600" b="1">
                <a:solidFill>
                  <a:schemeClr val="dk1"/>
                </a:solidFill>
                <a:latin typeface="Barlow"/>
                <a:ea typeface="Barlow"/>
                <a:cs typeface="Barlow"/>
                <a:sym typeface="Barlow"/>
              </a:rPr>
              <a:t>Puncturing in LDPC</a:t>
            </a:r>
            <a:endParaRPr sz="1600" b="1">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Total parity bits = 46z</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If only E bits are to be transmitted:</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Then out of 46z parity bits, we transmit only E - (A - 2z) parity bits</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So both message and parity bits can be punctured</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Types of Puncturing:</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Message bit puncturing → happens on left-most side</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Parity bit puncturing → happens on right-most side</a:t>
            </a:r>
            <a:endParaRPr>
              <a:solidFill>
                <a:schemeClr val="dk1"/>
              </a:solidFill>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34d7f587168_2_10"/>
          <p:cNvSpPr txBox="1">
            <a:spLocks noGrp="1"/>
          </p:cNvSpPr>
          <p:nvPr>
            <p:ph type="title"/>
          </p:nvPr>
        </p:nvSpPr>
        <p:spPr>
          <a:xfrm>
            <a:off x="272949" y="366100"/>
            <a:ext cx="5552400" cy="5055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Rate matching in LDPC</a:t>
            </a:r>
            <a:endParaRPr sz="2900" b="0"/>
          </a:p>
        </p:txBody>
      </p:sp>
      <p:sp>
        <p:nvSpPr>
          <p:cNvPr id="369" name="Google Shape;369;g34d7f587168_2_10"/>
          <p:cNvSpPr txBox="1"/>
          <p:nvPr/>
        </p:nvSpPr>
        <p:spPr>
          <a:xfrm>
            <a:off x="637350" y="871600"/>
            <a:ext cx="78693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Summary of Shortening &amp; Puncturing</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If A &lt; 22z, then we do shortening:</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Set the missing message bits to zero, then add as much parity as required to meet the rate.</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Define:</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E = number of bits to transmit</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A = message bits (includes first 2z punctured columns)</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A - 2z = actual message bits that are transmitted</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If some bits are punctured (not transmitted), at the receiver side:</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Replace them with zero values in the received vector</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34d7f587168_2_15"/>
          <p:cNvSpPr txBox="1">
            <a:spLocks noGrp="1"/>
          </p:cNvSpPr>
          <p:nvPr>
            <p:ph type="title"/>
          </p:nvPr>
        </p:nvSpPr>
        <p:spPr>
          <a:xfrm>
            <a:off x="272949" y="366100"/>
            <a:ext cx="5552400" cy="5055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Rate matching in LDPC</a:t>
            </a:r>
            <a:endParaRPr sz="2900" b="0"/>
          </a:p>
        </p:txBody>
      </p:sp>
      <p:sp>
        <p:nvSpPr>
          <p:cNvPr id="375" name="Google Shape;375;g34d7f587168_2_15"/>
          <p:cNvSpPr txBox="1"/>
          <p:nvPr/>
        </p:nvSpPr>
        <p:spPr>
          <a:xfrm>
            <a:off x="637350" y="871600"/>
            <a:ext cx="78693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Decoding Behavior</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For shortened message bits:</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Set reliability r = very large positive number</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For punctured parity bits:</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Set LLR = 0</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If columns are discarded and decoding can't happen, decoder just works with what's available</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4"/>
          <p:cNvSpPr txBox="1">
            <a:spLocks noGrp="1"/>
          </p:cNvSpPr>
          <p:nvPr>
            <p:ph type="title"/>
          </p:nvPr>
        </p:nvSpPr>
        <p:spPr>
          <a:xfrm>
            <a:off x="465925" y="554650"/>
            <a:ext cx="2475900" cy="5727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Encoding</a:t>
            </a:r>
            <a:endParaRPr sz="2900" b="0"/>
          </a:p>
        </p:txBody>
      </p:sp>
      <p:sp>
        <p:nvSpPr>
          <p:cNvPr id="381" name="Google Shape;381;p14"/>
          <p:cNvSpPr/>
          <p:nvPr/>
        </p:nvSpPr>
        <p:spPr>
          <a:xfrm>
            <a:off x="986675" y="1949600"/>
            <a:ext cx="15624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382" name="Google Shape;382;p14"/>
          <p:cNvSpPr/>
          <p:nvPr/>
        </p:nvSpPr>
        <p:spPr>
          <a:xfrm>
            <a:off x="2548900" y="1675550"/>
            <a:ext cx="3078900" cy="64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5263"/>
              </a:lnSpc>
              <a:spcBef>
                <a:spcPts val="0"/>
              </a:spcBef>
              <a:spcAft>
                <a:spcPts val="0"/>
              </a:spcAft>
              <a:buClr>
                <a:srgbClr val="000000"/>
              </a:buClr>
              <a:buSzPts val="1900"/>
              <a:buFont typeface="Arial"/>
              <a:buNone/>
            </a:pPr>
            <a:r>
              <a:rPr lang="en" sz="1900" b="0" i="0" u="none" strike="noStrike" cap="none">
                <a:solidFill>
                  <a:schemeClr val="dk1"/>
                </a:solidFill>
                <a:latin typeface="Calibri"/>
                <a:ea typeface="Calibri"/>
                <a:cs typeface="Calibri"/>
                <a:sym typeface="Calibri"/>
              </a:rPr>
              <a:t>LDPC encoder</a:t>
            </a:r>
            <a:endParaRPr sz="1900" b="0" i="0" u="none" strike="noStrike" cap="none">
              <a:solidFill>
                <a:schemeClr val="dk1"/>
              </a:solidFill>
              <a:latin typeface="Barlow"/>
              <a:ea typeface="Barlow"/>
              <a:cs typeface="Barlow"/>
              <a:sym typeface="Barlow"/>
            </a:endParaRPr>
          </a:p>
        </p:txBody>
      </p:sp>
      <p:sp>
        <p:nvSpPr>
          <p:cNvPr id="383" name="Google Shape;383;p14"/>
          <p:cNvSpPr txBox="1"/>
          <p:nvPr/>
        </p:nvSpPr>
        <p:spPr>
          <a:xfrm>
            <a:off x="1081275" y="1549400"/>
            <a:ext cx="142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m1,m2,...,mk</a:t>
            </a:r>
            <a:endParaRPr sz="1400" b="0" i="0" u="none" strike="noStrike" cap="none">
              <a:solidFill>
                <a:schemeClr val="dk1"/>
              </a:solidFill>
              <a:latin typeface="Barlow"/>
              <a:ea typeface="Barlow"/>
              <a:cs typeface="Barlow"/>
              <a:sym typeface="Barlow"/>
            </a:endParaRPr>
          </a:p>
        </p:txBody>
      </p:sp>
      <p:sp>
        <p:nvSpPr>
          <p:cNvPr id="384" name="Google Shape;384;p14"/>
          <p:cNvSpPr/>
          <p:nvPr/>
        </p:nvSpPr>
        <p:spPr>
          <a:xfrm>
            <a:off x="5627800" y="1949600"/>
            <a:ext cx="14241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385" name="Google Shape;385;p14"/>
          <p:cNvSpPr txBox="1"/>
          <p:nvPr/>
        </p:nvSpPr>
        <p:spPr>
          <a:xfrm>
            <a:off x="5755925" y="1549400"/>
            <a:ext cx="142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c1,c2,...,cn</a:t>
            </a:r>
            <a:endParaRPr sz="1400" b="0" i="0" u="none" strike="noStrike" cap="none">
              <a:solidFill>
                <a:schemeClr val="dk1"/>
              </a:solidFill>
              <a:latin typeface="Barlow"/>
              <a:ea typeface="Barlow"/>
              <a:cs typeface="Barlow"/>
              <a:sym typeface="Barlow"/>
            </a:endParaRPr>
          </a:p>
        </p:txBody>
      </p:sp>
      <p:sp>
        <p:nvSpPr>
          <p:cNvPr id="386" name="Google Shape;386;p14"/>
          <p:cNvSpPr txBox="1"/>
          <p:nvPr/>
        </p:nvSpPr>
        <p:spPr>
          <a:xfrm>
            <a:off x="954150" y="2561476"/>
            <a:ext cx="7235700" cy="1938962"/>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600"/>
              </a:spcBef>
              <a:spcAft>
                <a:spcPts val="0"/>
              </a:spcAft>
              <a:buClr>
                <a:schemeClr val="dk1"/>
              </a:buClr>
              <a:buSzPts val="1400"/>
              <a:buFont typeface="Noto Sans Symbols"/>
              <a:buChar char="⮚"/>
            </a:pPr>
            <a:r>
              <a:rPr lang="en" sz="1400" b="0" i="0" u="none" strike="noStrike" cap="none">
                <a:solidFill>
                  <a:schemeClr val="dk1"/>
                </a:solidFill>
                <a:latin typeface="Calibri"/>
                <a:ea typeface="Calibri"/>
                <a:cs typeface="Calibri"/>
                <a:sym typeface="Calibri"/>
              </a:rPr>
              <a:t>To generate LDPC codewords:</a:t>
            </a:r>
            <a:endParaRPr sz="1400" b="0" i="0" u="none" strike="noStrike" cap="none">
              <a:solidFill>
                <a:schemeClr val="dk1"/>
              </a:solidFill>
              <a:latin typeface="Barlow"/>
              <a:ea typeface="Barlow"/>
              <a:cs typeface="Barlow"/>
              <a:sym typeface="Barlow"/>
            </a:endParaRPr>
          </a:p>
          <a:p>
            <a:pPr marL="285750" marR="0" lvl="0" indent="-285750" algn="l" rtl="0">
              <a:lnSpc>
                <a:spcPct val="100000"/>
              </a:lnSpc>
              <a:spcBef>
                <a:spcPts val="1200"/>
              </a:spcBef>
              <a:spcAft>
                <a:spcPts val="0"/>
              </a:spcAft>
              <a:buClr>
                <a:schemeClr val="dk1"/>
              </a:buClr>
              <a:buSzPts val="1400"/>
              <a:buFont typeface="Noto Sans Symbols"/>
              <a:buChar char="⮚"/>
            </a:pPr>
            <a:r>
              <a:rPr lang="en" sz="1400" b="1" i="0" u="none" strike="noStrike" cap="none">
                <a:solidFill>
                  <a:schemeClr val="dk1"/>
                </a:solidFill>
                <a:latin typeface="Calibri"/>
                <a:ea typeface="Calibri"/>
                <a:cs typeface="Calibri"/>
                <a:sym typeface="Calibri"/>
              </a:rPr>
              <a:t>Start with B matrix</a:t>
            </a:r>
            <a:r>
              <a:rPr lang="en" sz="1400" b="0" i="0" u="none" strike="noStrike" cap="none">
                <a:solidFill>
                  <a:schemeClr val="dk1"/>
                </a:solidFill>
                <a:latin typeface="Calibri"/>
                <a:ea typeface="Calibri"/>
                <a:cs typeface="Calibri"/>
                <a:sym typeface="Calibri"/>
              </a:rPr>
              <a:t>: First, convert the base matrix </a:t>
            </a:r>
            <a:r>
              <a:rPr lang="en" sz="1400" b="1" i="0" u="none" strike="noStrike" cap="none">
                <a:solidFill>
                  <a:schemeClr val="dk1"/>
                </a:solidFill>
                <a:latin typeface="Calibri"/>
                <a:ea typeface="Calibri"/>
                <a:cs typeface="Calibri"/>
                <a:sym typeface="Calibri"/>
              </a:rPr>
              <a:t>B</a:t>
            </a:r>
            <a:r>
              <a:rPr lang="en" sz="1400" b="0" i="0" u="none" strike="noStrike" cap="none">
                <a:solidFill>
                  <a:schemeClr val="dk1"/>
                </a:solidFill>
                <a:latin typeface="Calibri"/>
                <a:ea typeface="Calibri"/>
                <a:cs typeface="Calibri"/>
                <a:sym typeface="Calibri"/>
              </a:rPr>
              <a:t> into the </a:t>
            </a:r>
            <a:r>
              <a:rPr lang="en" sz="1400" b="1" i="0" u="none" strike="noStrike" cap="none">
                <a:solidFill>
                  <a:schemeClr val="dk1"/>
                </a:solidFill>
                <a:latin typeface="Calibri"/>
                <a:ea typeface="Calibri"/>
                <a:cs typeface="Calibri"/>
                <a:sym typeface="Calibri"/>
              </a:rPr>
              <a:t>H</a:t>
            </a:r>
            <a:r>
              <a:rPr lang="en" sz="1400" b="0" i="0" u="none" strike="noStrike" cap="none">
                <a:solidFill>
                  <a:schemeClr val="dk1"/>
                </a:solidFill>
                <a:latin typeface="Calibri"/>
                <a:ea typeface="Calibri"/>
                <a:cs typeface="Calibri"/>
                <a:sym typeface="Calibri"/>
              </a:rPr>
              <a:t> matrix using the expansion rules mentioned earlier.</a:t>
            </a:r>
            <a:endParaRPr sz="1400" b="0" i="0" u="none" strike="noStrike" cap="none">
              <a:solidFill>
                <a:schemeClr val="dk1"/>
              </a:solidFill>
              <a:latin typeface="Barlow"/>
              <a:ea typeface="Barlow"/>
              <a:cs typeface="Barlow"/>
              <a:sym typeface="Barlow"/>
            </a:endParaRPr>
          </a:p>
          <a:p>
            <a:pPr marL="285750" marR="0" lvl="0" indent="-285750" algn="l" rtl="0">
              <a:lnSpc>
                <a:spcPct val="100000"/>
              </a:lnSpc>
              <a:spcBef>
                <a:spcPts val="1200"/>
              </a:spcBef>
              <a:spcAft>
                <a:spcPts val="600"/>
              </a:spcAft>
              <a:buClr>
                <a:schemeClr val="dk1"/>
              </a:buClr>
              <a:buSzPts val="1400"/>
              <a:buFont typeface="Noto Sans Symbols"/>
              <a:buChar char="⮚"/>
            </a:pPr>
            <a:r>
              <a:rPr lang="en" sz="1400" b="0" i="0" u="none" strike="noStrike" cap="none">
                <a:solidFill>
                  <a:schemeClr val="dk1"/>
                </a:solidFill>
                <a:latin typeface="Calibri"/>
                <a:ea typeface="Calibri"/>
                <a:cs typeface="Calibri"/>
                <a:sym typeface="Calibri"/>
              </a:rPr>
              <a:t>C=[m1,m2,m3,…mk,p1,p2..,pn]</a:t>
            </a:r>
            <a:br>
              <a:rPr lang="en" sz="1400" b="0" i="0" u="none" strike="noStrike" cap="none">
                <a:solidFill>
                  <a:schemeClr val="dk1"/>
                </a:solidFill>
                <a:latin typeface="Barlow"/>
                <a:ea typeface="Barlow"/>
                <a:cs typeface="Barlow"/>
                <a:sym typeface="Barlow"/>
              </a:rPr>
            </a:br>
            <a:r>
              <a:rPr lang="en" sz="1400" b="0" i="0" u="none" strike="noStrike" cap="none">
                <a:solidFill>
                  <a:schemeClr val="dk1"/>
                </a:solidFill>
                <a:latin typeface="Calibri"/>
                <a:ea typeface="Calibri"/>
                <a:cs typeface="Calibri"/>
                <a:sym typeface="Calibri"/>
              </a:rPr>
              <a:t> where the first </a:t>
            </a:r>
            <a:r>
              <a:rPr lang="en" sz="1400" b="1" i="0" u="none" strike="noStrike" cap="none">
                <a:solidFill>
                  <a:schemeClr val="dk1"/>
                </a:solidFill>
                <a:latin typeface="Calibri"/>
                <a:ea typeface="Calibri"/>
                <a:cs typeface="Calibri"/>
                <a:sym typeface="Calibri"/>
              </a:rPr>
              <a:t>K</a:t>
            </a:r>
            <a:r>
              <a:rPr lang="en" sz="1400" b="0" i="0" u="none" strike="noStrike" cap="none">
                <a:solidFill>
                  <a:schemeClr val="dk1"/>
                </a:solidFill>
                <a:latin typeface="Calibri"/>
                <a:ea typeface="Calibri"/>
                <a:cs typeface="Calibri"/>
                <a:sym typeface="Calibri"/>
              </a:rPr>
              <a:t> bits are message bits and the last </a:t>
            </a:r>
            <a:r>
              <a:rPr lang="en" sz="1400" b="1" i="0" u="none" strike="noStrike" cap="none">
                <a:solidFill>
                  <a:schemeClr val="dk1"/>
                </a:solidFill>
                <a:latin typeface="Calibri"/>
                <a:ea typeface="Calibri"/>
                <a:cs typeface="Calibri"/>
                <a:sym typeface="Calibri"/>
              </a:rPr>
              <a:t>n</a:t>
            </a:r>
            <a:r>
              <a:rPr lang="en" sz="1400" b="0" i="0" u="none" strike="noStrike" cap="none">
                <a:solidFill>
                  <a:schemeClr val="dk1"/>
                </a:solidFill>
                <a:latin typeface="Calibri"/>
                <a:ea typeface="Calibri"/>
                <a:cs typeface="Calibri"/>
                <a:sym typeface="Calibri"/>
              </a:rPr>
              <a:t> bits are parity bits.</a:t>
            </a:r>
            <a:br>
              <a:rPr lang="en" sz="1400" b="0" i="0" u="none" strike="noStrike" cap="none">
                <a:solidFill>
                  <a:schemeClr val="dk1"/>
                </a:solidFill>
                <a:latin typeface="Barlow"/>
                <a:ea typeface="Barlow"/>
                <a:cs typeface="Barlow"/>
                <a:sym typeface="Barlow"/>
              </a:rPr>
            </a:br>
            <a:endParaRPr sz="1400" b="0" i="0" u="none" strike="noStrike" cap="none">
              <a:solidFill>
                <a:schemeClr val="dk1"/>
              </a:solidFill>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5"/>
          <p:cNvSpPr txBox="1">
            <a:spLocks noGrp="1"/>
          </p:cNvSpPr>
          <p:nvPr>
            <p:ph type="title"/>
          </p:nvPr>
        </p:nvSpPr>
        <p:spPr>
          <a:xfrm>
            <a:off x="720000" y="445025"/>
            <a:ext cx="3391200" cy="572700"/>
          </a:xfrm>
          <a:prstGeom prst="rect">
            <a:avLst/>
          </a:prstGeom>
          <a:noFill/>
          <a:ln>
            <a:noFill/>
          </a:ln>
        </p:spPr>
        <p:txBody>
          <a:bodyPr spcFirstLastPara="1" wrap="square" lIns="91425" tIns="91425" rIns="91425" bIns="91425" anchor="t" anchorCtr="0">
            <a:noAutofit/>
          </a:bodyPr>
          <a:lstStyle/>
          <a:p>
            <a:pPr marL="0" lvl="0" indent="0" algn="l" rtl="0">
              <a:lnSpc>
                <a:spcPct val="60000"/>
              </a:lnSpc>
              <a:spcBef>
                <a:spcPts val="0"/>
              </a:spcBef>
              <a:spcAft>
                <a:spcPts val="0"/>
              </a:spcAft>
              <a:buSzPts val="3500"/>
              <a:buNone/>
            </a:pPr>
            <a:r>
              <a:rPr lang="en" sz="4000" b="1">
                <a:latin typeface="Bell MT"/>
                <a:ea typeface="Bell MT"/>
                <a:cs typeface="Bell MT"/>
                <a:sym typeface="Bell MT"/>
              </a:rPr>
              <a:t>Encoding</a:t>
            </a:r>
            <a:endParaRPr sz="2900" b="0"/>
          </a:p>
        </p:txBody>
      </p:sp>
      <p:sp>
        <p:nvSpPr>
          <p:cNvPr id="392" name="Google Shape;392;p15"/>
          <p:cNvSpPr txBox="1">
            <a:spLocks noGrp="1"/>
          </p:cNvSpPr>
          <p:nvPr>
            <p:ph type="body" idx="1"/>
          </p:nvPr>
        </p:nvSpPr>
        <p:spPr>
          <a:xfrm>
            <a:off x="720000" y="1132401"/>
            <a:ext cx="3391200" cy="38091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680"/>
              <a:buFont typeface="Noto Sans Symbols"/>
              <a:buChar char="⮚"/>
            </a:pPr>
            <a:r>
              <a:rPr lang="en" sz="1200" b="1">
                <a:latin typeface="Calibri"/>
                <a:ea typeface="Calibri"/>
                <a:cs typeface="Calibri"/>
                <a:sym typeface="Calibri"/>
              </a:rPr>
              <a:t> </a:t>
            </a:r>
            <a:r>
              <a:rPr lang="en" b="1">
                <a:latin typeface="Calibri"/>
                <a:ea typeface="Calibri"/>
                <a:cs typeface="Calibri"/>
                <a:sym typeface="Calibri"/>
              </a:rPr>
              <a:t>Apply parity-check condition </a:t>
            </a:r>
            <a:r>
              <a:rPr lang="en">
                <a:latin typeface="Calibri"/>
                <a:ea typeface="Calibri"/>
                <a:cs typeface="Calibri"/>
                <a:sym typeface="Calibri"/>
              </a:rPr>
              <a:t>: </a:t>
            </a:r>
            <a:endParaRPr sz="1200">
              <a:latin typeface="Calibri"/>
              <a:ea typeface="Calibri"/>
              <a:cs typeface="Calibri"/>
              <a:sym typeface="Calibri"/>
            </a:endParaRPr>
          </a:p>
          <a:p>
            <a:pPr marL="171450" lvl="0" indent="-171450" algn="l" rtl="0">
              <a:lnSpc>
                <a:spcPct val="100000"/>
              </a:lnSpc>
              <a:spcBef>
                <a:spcPts val="600"/>
              </a:spcBef>
              <a:spcAft>
                <a:spcPts val="0"/>
              </a:spcAft>
              <a:buSzPts val="1680"/>
              <a:buFont typeface="Arial"/>
              <a:buChar char="•"/>
            </a:pPr>
            <a:r>
              <a:rPr lang="en" sz="1200">
                <a:latin typeface="Calibri"/>
                <a:ea typeface="Calibri"/>
                <a:cs typeface="Calibri"/>
                <a:sym typeface="Calibri"/>
              </a:rPr>
              <a:t>Multiply the </a:t>
            </a:r>
            <a:r>
              <a:rPr lang="en" sz="1200" b="1">
                <a:latin typeface="Calibri"/>
                <a:ea typeface="Calibri"/>
                <a:cs typeface="Calibri"/>
                <a:sym typeface="Calibri"/>
              </a:rPr>
              <a:t>H</a:t>
            </a:r>
            <a:r>
              <a:rPr lang="en" sz="1200">
                <a:latin typeface="Calibri"/>
                <a:ea typeface="Calibri"/>
                <a:cs typeface="Calibri"/>
                <a:sym typeface="Calibri"/>
              </a:rPr>
              <a:t> matrix with the transpose of codeword vector:</a:t>
            </a:r>
            <a:br>
              <a:rPr lang="en" sz="1200"/>
            </a:br>
            <a:r>
              <a:rPr lang="en" sz="1200">
                <a:latin typeface="Calibri"/>
                <a:ea typeface="Calibri"/>
                <a:cs typeface="Calibri"/>
                <a:sym typeface="Calibri"/>
              </a:rPr>
              <a:t> H⋅C^T=0 This gives a system of linear equations.</a:t>
            </a:r>
            <a:endParaRPr sz="1200"/>
          </a:p>
          <a:p>
            <a:pPr marL="171450" lvl="0" indent="-171450" algn="l" rtl="0">
              <a:lnSpc>
                <a:spcPct val="100000"/>
              </a:lnSpc>
              <a:spcBef>
                <a:spcPts val="600"/>
              </a:spcBef>
              <a:spcAft>
                <a:spcPts val="0"/>
              </a:spcAft>
              <a:buSzPts val="1680"/>
              <a:buFont typeface="Arial"/>
              <a:buChar char="•"/>
            </a:pPr>
            <a:r>
              <a:rPr lang="en" sz="1200">
                <a:latin typeface="Calibri"/>
                <a:ea typeface="Calibri"/>
                <a:cs typeface="Calibri"/>
                <a:sym typeface="Calibri"/>
              </a:rPr>
              <a:t>By solving equations to find values of parity bits p1,p2..,pn Once parity bits are known, you get the complete codeword </a:t>
            </a:r>
            <a:r>
              <a:rPr lang="en" sz="1200" b="1">
                <a:latin typeface="Calibri"/>
                <a:ea typeface="Calibri"/>
                <a:cs typeface="Calibri"/>
                <a:sym typeface="Calibri"/>
              </a:rPr>
              <a:t>C</a:t>
            </a:r>
            <a:r>
              <a:rPr lang="en" sz="1200">
                <a:latin typeface="Calibri"/>
                <a:ea typeface="Calibri"/>
                <a:cs typeface="Calibri"/>
                <a:sym typeface="Calibri"/>
              </a:rPr>
              <a:t>.  </a:t>
            </a:r>
            <a:endParaRPr/>
          </a:p>
          <a:p>
            <a:pPr marL="171450" lvl="0" indent="-171450" algn="l" rtl="0">
              <a:lnSpc>
                <a:spcPct val="100000"/>
              </a:lnSpc>
              <a:spcBef>
                <a:spcPts val="600"/>
              </a:spcBef>
              <a:spcAft>
                <a:spcPts val="0"/>
              </a:spcAft>
              <a:buSzPts val="1400"/>
              <a:buFont typeface="Noto Sans Symbols"/>
              <a:buChar char="⮚"/>
            </a:pPr>
            <a:r>
              <a:rPr lang="en" b="1">
                <a:latin typeface="Calibri"/>
                <a:ea typeface="Calibri"/>
                <a:cs typeface="Calibri"/>
                <a:sym typeface="Calibri"/>
              </a:rPr>
              <a:t>Encoding Algorithm :</a:t>
            </a:r>
            <a:endParaRPr b="1"/>
          </a:p>
          <a:p>
            <a:pPr marL="171450" lvl="0" indent="-171450" algn="l" rtl="0">
              <a:lnSpc>
                <a:spcPct val="100000"/>
              </a:lnSpc>
              <a:spcBef>
                <a:spcPts val="600"/>
              </a:spcBef>
              <a:spcAft>
                <a:spcPts val="0"/>
              </a:spcAft>
              <a:buSzPts val="1680"/>
              <a:buFont typeface="Arial"/>
              <a:buChar char="•"/>
            </a:pPr>
            <a:r>
              <a:rPr lang="en" sz="1200" b="1">
                <a:latin typeface="Calibri"/>
                <a:ea typeface="Calibri"/>
                <a:cs typeface="Calibri"/>
                <a:sym typeface="Calibri"/>
              </a:rPr>
              <a:t>First</a:t>
            </a:r>
            <a:r>
              <a:rPr lang="en" sz="1200">
                <a:latin typeface="Calibri"/>
                <a:ea typeface="Calibri"/>
                <a:cs typeface="Calibri"/>
                <a:sym typeface="Calibri"/>
              </a:rPr>
              <a:t>, we expand the Base Matrix</a:t>
            </a:r>
            <a:endParaRPr sz="1200"/>
          </a:p>
          <a:p>
            <a:pPr marL="171450" lvl="0" indent="-171450" algn="l" rtl="0">
              <a:lnSpc>
                <a:spcPct val="100000"/>
              </a:lnSpc>
              <a:spcBef>
                <a:spcPts val="600"/>
              </a:spcBef>
              <a:spcAft>
                <a:spcPts val="0"/>
              </a:spcAft>
              <a:buSzPts val="1680"/>
              <a:buFont typeface="Arial"/>
              <a:buChar char="•"/>
            </a:pPr>
            <a:r>
              <a:rPr lang="en" sz="1200">
                <a:latin typeface="Calibri"/>
                <a:ea typeface="Calibri"/>
                <a:cs typeface="Calibri"/>
                <a:sym typeface="Calibri"/>
              </a:rPr>
              <a:t>For all entries of Bij:</a:t>
            </a:r>
            <a:endParaRPr sz="1200" b="1">
              <a:latin typeface="Arial"/>
              <a:ea typeface="Arial"/>
              <a:cs typeface="Arial"/>
              <a:sym typeface="Arial"/>
            </a:endParaRPr>
          </a:p>
          <a:p>
            <a:pPr marL="171450" lvl="0" indent="-171450" algn="l" rtl="0">
              <a:lnSpc>
                <a:spcPct val="100000"/>
              </a:lnSpc>
              <a:spcBef>
                <a:spcPts val="600"/>
              </a:spcBef>
              <a:spcAft>
                <a:spcPts val="0"/>
              </a:spcAft>
              <a:buSzPts val="1400"/>
              <a:buFont typeface="Noto Sans Symbols"/>
              <a:buChar char="⮚"/>
            </a:pPr>
            <a:r>
              <a:rPr lang="en" sz="1200" b="1">
                <a:latin typeface="Calibri"/>
                <a:ea typeface="Calibri"/>
                <a:cs typeface="Calibri"/>
                <a:sym typeface="Calibri"/>
              </a:rPr>
              <a:t>if</a:t>
            </a:r>
            <a:r>
              <a:rPr lang="en" sz="1200">
                <a:latin typeface="Calibri"/>
                <a:ea typeface="Calibri"/>
                <a:cs typeface="Calibri"/>
                <a:sym typeface="Calibri"/>
              </a:rPr>
              <a:t> Bij == -1:</a:t>
            </a:r>
            <a:endParaRPr sz="1200">
              <a:latin typeface="Arial"/>
              <a:ea typeface="Arial"/>
              <a:cs typeface="Arial"/>
              <a:sym typeface="Arial"/>
            </a:endParaRPr>
          </a:p>
          <a:p>
            <a:pPr marL="171450" lvl="0" indent="-171450" algn="l" rtl="0">
              <a:lnSpc>
                <a:spcPct val="100000"/>
              </a:lnSpc>
              <a:spcBef>
                <a:spcPts val="600"/>
              </a:spcBef>
              <a:spcAft>
                <a:spcPts val="0"/>
              </a:spcAft>
              <a:buSzPts val="1680"/>
              <a:buFont typeface="Arial"/>
              <a:buChar char="•"/>
            </a:pPr>
            <a:r>
              <a:rPr lang="en" sz="1200">
                <a:latin typeface="Calibri"/>
                <a:ea typeface="Calibri"/>
                <a:cs typeface="Calibri"/>
                <a:sym typeface="Calibri"/>
              </a:rPr>
              <a:t>Replace Bij with an all-zeros matrix of size Zc×Zc </a:t>
            </a:r>
            <a:endParaRPr sz="1200">
              <a:latin typeface="Arial"/>
              <a:ea typeface="Arial"/>
              <a:cs typeface="Arial"/>
              <a:sym typeface="Arial"/>
            </a:endParaRPr>
          </a:p>
          <a:p>
            <a:pPr marL="171450" lvl="0" indent="-171450" algn="l" rtl="0">
              <a:lnSpc>
                <a:spcPct val="100000"/>
              </a:lnSpc>
              <a:spcBef>
                <a:spcPts val="600"/>
              </a:spcBef>
              <a:spcAft>
                <a:spcPts val="0"/>
              </a:spcAft>
              <a:buSzPts val="1524"/>
              <a:buFont typeface="Noto Sans Symbols"/>
              <a:buChar char="⮚"/>
            </a:pPr>
            <a:r>
              <a:rPr lang="en" sz="1200" b="1">
                <a:latin typeface="Calibri"/>
                <a:ea typeface="Calibri"/>
                <a:cs typeface="Calibri"/>
                <a:sym typeface="Calibri"/>
              </a:rPr>
              <a:t>Else : </a:t>
            </a:r>
            <a:endParaRPr sz="1200" b="1">
              <a:latin typeface="Arial"/>
              <a:ea typeface="Arial"/>
              <a:cs typeface="Arial"/>
              <a:sym typeface="Arial"/>
            </a:endParaRPr>
          </a:p>
          <a:p>
            <a:pPr marL="171450" lvl="0" indent="-171450" algn="l" rtl="0">
              <a:lnSpc>
                <a:spcPct val="100000"/>
              </a:lnSpc>
              <a:spcBef>
                <a:spcPts val="600"/>
              </a:spcBef>
              <a:spcAft>
                <a:spcPts val="600"/>
              </a:spcAft>
              <a:buSzPts val="1668"/>
              <a:buFont typeface="Arial"/>
              <a:buChar char="•"/>
            </a:pPr>
            <a:r>
              <a:rPr lang="en" sz="1200">
                <a:latin typeface="Calibri"/>
                <a:ea typeface="Calibri"/>
                <a:cs typeface="Calibri"/>
                <a:sym typeface="Calibri"/>
              </a:rPr>
              <a:t>Replace Bij with a </a:t>
            </a:r>
            <a:r>
              <a:rPr lang="en" sz="1200" b="1">
                <a:latin typeface="Calibri"/>
                <a:ea typeface="Calibri"/>
                <a:cs typeface="Calibri"/>
                <a:sym typeface="Calibri"/>
              </a:rPr>
              <a:t>cyclically shifted identity</a:t>
            </a:r>
            <a:endParaRPr sz="700"/>
          </a:p>
        </p:txBody>
      </p:sp>
      <p:sp>
        <p:nvSpPr>
          <p:cNvPr id="393" name="Google Shape;393;p15"/>
          <p:cNvSpPr txBox="1">
            <a:spLocks noGrp="1"/>
          </p:cNvSpPr>
          <p:nvPr>
            <p:ph type="body" idx="1"/>
          </p:nvPr>
        </p:nvSpPr>
        <p:spPr>
          <a:xfrm>
            <a:off x="4910450" y="1236298"/>
            <a:ext cx="3860100" cy="3735900"/>
          </a:xfrm>
          <a:prstGeom prst="rect">
            <a:avLst/>
          </a:prstGeom>
          <a:noFill/>
          <a:ln>
            <a:noFill/>
          </a:ln>
        </p:spPr>
        <p:txBody>
          <a:bodyPr spcFirstLastPara="1" wrap="square" lIns="91425" tIns="91425" rIns="91425" bIns="91425" anchor="t" anchorCtr="0">
            <a:noAutofit/>
          </a:bodyPr>
          <a:lstStyle/>
          <a:p>
            <a:pPr marL="628650" lvl="0" indent="-171450" algn="l" rtl="0">
              <a:lnSpc>
                <a:spcPct val="100000"/>
              </a:lnSpc>
              <a:spcBef>
                <a:spcPts val="600"/>
              </a:spcBef>
              <a:spcAft>
                <a:spcPts val="0"/>
              </a:spcAft>
              <a:buSzPts val="1400"/>
              <a:buFont typeface="Noto Sans Symbols"/>
              <a:buChar char="⮚"/>
            </a:pPr>
            <a:r>
              <a:rPr lang="en" sz="1200" b="1">
                <a:latin typeface="Calibri"/>
                <a:ea typeface="Calibri"/>
                <a:cs typeface="Calibri"/>
                <a:sym typeface="Calibri"/>
              </a:rPr>
              <a:t>After expansion, construct the full parity-check matrix H.</a:t>
            </a:r>
            <a:endParaRPr sz="1200" b="1"/>
          </a:p>
          <a:p>
            <a:pPr marL="628650" lvl="0" indent="-171450" algn="l" rtl="0">
              <a:lnSpc>
                <a:spcPct val="100000"/>
              </a:lnSpc>
              <a:spcBef>
                <a:spcPts val="1200"/>
              </a:spcBef>
              <a:spcAft>
                <a:spcPts val="0"/>
              </a:spcAft>
              <a:buSzPts val="1400"/>
              <a:buFont typeface="Noto Sans Symbols"/>
              <a:buChar char="⮚"/>
            </a:pPr>
            <a:r>
              <a:rPr lang="en" sz="1200" b="1">
                <a:latin typeface="Calibri"/>
                <a:ea typeface="Calibri"/>
                <a:cs typeface="Calibri"/>
                <a:sym typeface="Calibri"/>
              </a:rPr>
              <a:t>Let:</a:t>
            </a:r>
            <a:endParaRPr sz="1200" b="1"/>
          </a:p>
          <a:p>
            <a:pPr marL="914400" lvl="1" indent="-298450" algn="l" rtl="0">
              <a:lnSpc>
                <a:spcPct val="100000"/>
              </a:lnSpc>
              <a:spcBef>
                <a:spcPts val="1200"/>
              </a:spcBef>
              <a:spcAft>
                <a:spcPts val="0"/>
              </a:spcAft>
              <a:buSzPts val="1680"/>
              <a:buFont typeface="Arial"/>
              <a:buChar char="•"/>
            </a:pPr>
            <a:r>
              <a:rPr lang="en" sz="1200" b="1">
                <a:latin typeface="Calibri"/>
                <a:ea typeface="Calibri"/>
                <a:cs typeface="Calibri"/>
                <a:sym typeface="Calibri"/>
              </a:rPr>
              <a:t>c=[m1,m2,…,mk,p1,p2,…,pn]</a:t>
            </a:r>
            <a:endParaRPr sz="1200" b="1"/>
          </a:p>
          <a:p>
            <a:pPr marL="628650" lvl="0" indent="-171450" algn="l" rtl="0">
              <a:lnSpc>
                <a:spcPct val="100000"/>
              </a:lnSpc>
              <a:spcBef>
                <a:spcPts val="1200"/>
              </a:spcBef>
              <a:spcAft>
                <a:spcPts val="0"/>
              </a:spcAft>
              <a:buSzPts val="1692"/>
              <a:buFont typeface="Noto Sans Symbols"/>
              <a:buChar char="⮚"/>
            </a:pPr>
            <a:r>
              <a:rPr lang="en" sz="1200" b="1">
                <a:latin typeface="Calibri"/>
                <a:ea typeface="Calibri"/>
                <a:cs typeface="Calibri"/>
                <a:sym typeface="Calibri"/>
              </a:rPr>
              <a:t>We want to find:</a:t>
            </a:r>
            <a:endParaRPr/>
          </a:p>
          <a:p>
            <a:pPr marL="628650" lvl="0" indent="-171450" algn="l" rtl="0">
              <a:lnSpc>
                <a:spcPct val="100000"/>
              </a:lnSpc>
              <a:spcBef>
                <a:spcPts val="1200"/>
              </a:spcBef>
              <a:spcAft>
                <a:spcPts val="0"/>
              </a:spcAft>
              <a:buSzPts val="1551"/>
              <a:buFont typeface="Arial"/>
              <a:buChar char="•"/>
            </a:pPr>
            <a:r>
              <a:rPr lang="en" sz="1100" b="1">
                <a:latin typeface="Calibri"/>
                <a:ea typeface="Calibri"/>
                <a:cs typeface="Calibri"/>
                <a:sym typeface="Calibri"/>
              </a:rPr>
              <a:t> </a:t>
            </a:r>
            <a:r>
              <a:rPr lang="en" sz="1200" b="1">
                <a:latin typeface="Calibri"/>
                <a:ea typeface="Calibri"/>
                <a:cs typeface="Calibri"/>
                <a:sym typeface="Calibri"/>
              </a:rPr>
              <a:t>Parity bits p1,p2,…,pn</a:t>
            </a:r>
            <a:endParaRPr sz="1200" b="1"/>
          </a:p>
          <a:p>
            <a:pPr marL="628650" lvl="0" indent="-171450" algn="l" rtl="0">
              <a:lnSpc>
                <a:spcPct val="100000"/>
              </a:lnSpc>
              <a:spcBef>
                <a:spcPts val="1200"/>
              </a:spcBef>
              <a:spcAft>
                <a:spcPts val="0"/>
              </a:spcAft>
              <a:buSzPts val="1400"/>
              <a:buFont typeface="Noto Sans Symbols"/>
              <a:buChar char="⮚"/>
            </a:pPr>
            <a:r>
              <a:rPr lang="en" sz="1200" b="1">
                <a:latin typeface="Calibri"/>
                <a:ea typeface="Calibri"/>
                <a:cs typeface="Calibri"/>
                <a:sym typeface="Calibri"/>
              </a:rPr>
              <a:t>We will multiply the codeword with the H matrix: </a:t>
            </a:r>
            <a:endParaRPr/>
          </a:p>
          <a:p>
            <a:pPr marL="628650" lvl="0" indent="-171450" algn="l" rtl="0">
              <a:lnSpc>
                <a:spcPct val="100000"/>
              </a:lnSpc>
              <a:spcBef>
                <a:spcPts val="1200"/>
              </a:spcBef>
              <a:spcAft>
                <a:spcPts val="0"/>
              </a:spcAft>
              <a:buSzPts val="1680"/>
              <a:buFont typeface="Arial"/>
              <a:buChar char="•"/>
            </a:pPr>
            <a:r>
              <a:rPr lang="en" sz="1200" b="1">
                <a:latin typeface="Calibri"/>
                <a:ea typeface="Calibri"/>
                <a:cs typeface="Calibri"/>
                <a:sym typeface="Calibri"/>
              </a:rPr>
              <a:t>H×c^T=0</a:t>
            </a:r>
            <a:endParaRPr sz="1200" b="1"/>
          </a:p>
          <a:p>
            <a:pPr marL="628650" lvl="0" indent="-171450" algn="l" rtl="0">
              <a:lnSpc>
                <a:spcPct val="100000"/>
              </a:lnSpc>
              <a:spcBef>
                <a:spcPts val="1200"/>
              </a:spcBef>
              <a:spcAft>
                <a:spcPts val="600"/>
              </a:spcAft>
              <a:buSzPts val="1400"/>
              <a:buFont typeface="Noto Sans Symbols"/>
              <a:buChar char="⮚"/>
            </a:pPr>
            <a:r>
              <a:rPr lang="en" sz="1200" b="1">
                <a:latin typeface="Calibri"/>
                <a:ea typeface="Calibri"/>
                <a:cs typeface="Calibri"/>
                <a:sym typeface="Calibri"/>
              </a:rPr>
              <a:t>Using the double diagonal structure of the matrix, we solve for parity bits easily (in sequential or back-substitution steps) .</a:t>
            </a:r>
            <a:r>
              <a:rPr lang="en" sz="600" b="1"/>
              <a:t> </a:t>
            </a:r>
            <a:endParaRPr sz="1200" b="1"/>
          </a:p>
        </p:txBody>
      </p:sp>
      <p:grpSp>
        <p:nvGrpSpPr>
          <p:cNvPr id="394" name="Google Shape;394;p15"/>
          <p:cNvGrpSpPr/>
          <p:nvPr/>
        </p:nvGrpSpPr>
        <p:grpSpPr>
          <a:xfrm>
            <a:off x="312595" y="225528"/>
            <a:ext cx="340608" cy="340168"/>
            <a:chOff x="5053900" y="2021500"/>
            <a:chExt cx="483750" cy="483125"/>
          </a:xfrm>
        </p:grpSpPr>
        <p:sp>
          <p:nvSpPr>
            <p:cNvPr id="395" name="Google Shape;395;p1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96" name="Google Shape;396;p1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97" name="Google Shape;397;p1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98" name="Google Shape;398;p1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99" name="Google Shape;399;p1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0" name="Google Shape;400;p1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1" name="Google Shape;401;p1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2" name="Google Shape;402;p1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03" name="Google Shape;403;p15"/>
          <p:cNvSpPr/>
          <p:nvPr/>
        </p:nvSpPr>
        <p:spPr>
          <a:xfrm>
            <a:off x="8486926" y="2249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42857"/>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6"/>
          <p:cNvSpPr txBox="1">
            <a:spLocks noGrp="1"/>
          </p:cNvSpPr>
          <p:nvPr>
            <p:ph type="subTitle" idx="2"/>
          </p:nvPr>
        </p:nvSpPr>
        <p:spPr>
          <a:xfrm>
            <a:off x="767425" y="1446324"/>
            <a:ext cx="6632700" cy="34695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600"/>
              </a:spcBef>
              <a:spcAft>
                <a:spcPts val="0"/>
              </a:spcAft>
              <a:buSzPts val="1300"/>
              <a:buFont typeface="Arial"/>
              <a:buAutoNum type="arabicPeriod"/>
            </a:pPr>
            <a:r>
              <a:rPr lang="en" sz="1300" b="1">
                <a:latin typeface="Calibri"/>
                <a:ea typeface="Calibri"/>
                <a:cs typeface="Calibri"/>
                <a:sym typeface="Calibri"/>
              </a:rPr>
              <a:t>Bit‐to‐Waveform Mapping</a:t>
            </a:r>
            <a:endParaRPr sz="1300" b="1"/>
          </a:p>
          <a:p>
            <a:pPr marL="457200" lvl="0" indent="-311150" algn="l" rtl="0">
              <a:lnSpc>
                <a:spcPct val="100000"/>
              </a:lnSpc>
              <a:spcBef>
                <a:spcPts val="1200"/>
              </a:spcBef>
              <a:spcAft>
                <a:spcPts val="0"/>
              </a:spcAft>
              <a:buSzPts val="1820"/>
              <a:buFont typeface="Arial"/>
              <a:buChar char="•"/>
            </a:pPr>
            <a:r>
              <a:rPr lang="en" sz="1300">
                <a:latin typeface="Calibri"/>
                <a:ea typeface="Calibri"/>
                <a:cs typeface="Calibri"/>
                <a:sym typeface="Calibri"/>
              </a:rPr>
              <a:t> Let the codeword bit be c∈{0,1}. The BPSK symbol</a:t>
            </a:r>
            <a:br>
              <a:rPr lang="en" sz="1300"/>
            </a:br>
            <a:r>
              <a:rPr lang="en" sz="1300">
                <a:latin typeface="Calibri"/>
                <a:ea typeface="Calibri"/>
                <a:cs typeface="Calibri"/>
                <a:sym typeface="Calibri"/>
              </a:rPr>
              <a:t> S = 1 - 2c</a:t>
            </a:r>
            <a:br>
              <a:rPr lang="en" sz="1300"/>
            </a:br>
            <a:r>
              <a:rPr lang="en" sz="1300">
                <a:latin typeface="Calibri"/>
                <a:ea typeface="Calibri"/>
                <a:cs typeface="Calibri"/>
                <a:sym typeface="Calibri"/>
              </a:rPr>
              <a:t> takes the value -1 when c=1 and +1  when c=0.</a:t>
            </a:r>
            <a:br>
              <a:rPr lang="en" sz="1300"/>
            </a:br>
            <a:endParaRPr sz="1300"/>
          </a:p>
          <a:p>
            <a:pPr marL="488950" lvl="0" indent="-342900" algn="l" rtl="0">
              <a:lnSpc>
                <a:spcPct val="100000"/>
              </a:lnSpc>
              <a:spcBef>
                <a:spcPts val="1200"/>
              </a:spcBef>
              <a:spcAft>
                <a:spcPts val="0"/>
              </a:spcAft>
              <a:buSzPts val="1300"/>
              <a:buAutoNum type="arabicPeriod" startAt="2"/>
            </a:pPr>
            <a:r>
              <a:rPr lang="en" sz="1300" b="1">
                <a:latin typeface="Calibri"/>
                <a:ea typeface="Calibri"/>
                <a:cs typeface="Calibri"/>
                <a:sym typeface="Calibri"/>
              </a:rPr>
              <a:t>Constellation Diagram</a:t>
            </a:r>
            <a:r>
              <a:rPr lang="en" sz="1300">
                <a:latin typeface="Calibri"/>
                <a:ea typeface="Calibri"/>
                <a:cs typeface="Calibri"/>
                <a:sym typeface="Calibri"/>
              </a:rPr>
              <a:t> </a:t>
            </a:r>
            <a:endParaRPr/>
          </a:p>
          <a:p>
            <a:pPr marL="457200" lvl="0" indent="-311150" algn="l" rtl="0">
              <a:lnSpc>
                <a:spcPct val="100000"/>
              </a:lnSpc>
              <a:spcBef>
                <a:spcPts val="1200"/>
              </a:spcBef>
              <a:spcAft>
                <a:spcPts val="0"/>
              </a:spcAft>
              <a:buSzPts val="1820"/>
              <a:buFont typeface="Arial"/>
              <a:buChar char="•"/>
            </a:pPr>
            <a:r>
              <a:rPr lang="en" sz="1300">
                <a:latin typeface="Calibri"/>
                <a:ea typeface="Calibri"/>
                <a:cs typeface="Calibri"/>
                <a:sym typeface="Calibri"/>
              </a:rPr>
              <a:t>There are two points on the real axis:</a:t>
            </a:r>
            <a:br>
              <a:rPr lang="en" sz="1300"/>
            </a:br>
            <a:endParaRPr sz="1300"/>
          </a:p>
          <a:p>
            <a:pPr marL="914400" lvl="1" indent="-311150" algn="l" rtl="0">
              <a:lnSpc>
                <a:spcPct val="100000"/>
              </a:lnSpc>
              <a:spcBef>
                <a:spcPts val="1200"/>
              </a:spcBef>
              <a:spcAft>
                <a:spcPts val="0"/>
              </a:spcAft>
              <a:buSzPts val="1300"/>
              <a:buChar char="○"/>
            </a:pPr>
            <a:r>
              <a:rPr lang="en" sz="1300">
                <a:latin typeface="Calibri"/>
                <a:ea typeface="Calibri"/>
                <a:cs typeface="Calibri"/>
                <a:sym typeface="Calibri"/>
              </a:rPr>
              <a:t>“1” → -1</a:t>
            </a:r>
            <a:endParaRPr sz="1300"/>
          </a:p>
          <a:p>
            <a:pPr marL="914400" lvl="1" indent="-311150" algn="l" rtl="0">
              <a:lnSpc>
                <a:spcPct val="100000"/>
              </a:lnSpc>
              <a:spcBef>
                <a:spcPts val="1200"/>
              </a:spcBef>
              <a:spcAft>
                <a:spcPts val="600"/>
              </a:spcAft>
              <a:buSzPts val="1300"/>
              <a:buChar char="○"/>
            </a:pPr>
            <a:r>
              <a:rPr lang="en" sz="1300">
                <a:latin typeface="Calibri"/>
                <a:ea typeface="Calibri"/>
                <a:cs typeface="Calibri"/>
                <a:sym typeface="Calibri"/>
              </a:rPr>
              <a:t>“0” → +1</a:t>
            </a:r>
            <a:endParaRPr/>
          </a:p>
        </p:txBody>
      </p:sp>
      <p:sp>
        <p:nvSpPr>
          <p:cNvPr id="409" name="Google Shape;409;p16"/>
          <p:cNvSpPr txBox="1">
            <a:spLocks noGrp="1"/>
          </p:cNvSpPr>
          <p:nvPr>
            <p:ph type="title"/>
          </p:nvPr>
        </p:nvSpPr>
        <p:spPr>
          <a:xfrm>
            <a:off x="561299" y="311300"/>
            <a:ext cx="4997019" cy="505500"/>
          </a:xfrm>
          <a:prstGeom prst="rect">
            <a:avLst/>
          </a:prstGeom>
          <a:noFill/>
          <a:ln>
            <a:noFill/>
          </a:ln>
        </p:spPr>
        <p:txBody>
          <a:bodyPr spcFirstLastPara="1" wrap="square" lIns="91425" tIns="91425" rIns="91425" bIns="91425" anchor="ctr" anchorCtr="0">
            <a:noAutofit/>
          </a:bodyPr>
          <a:lstStyle/>
          <a:p>
            <a:pPr marL="0" lvl="0" indent="0" algn="l" rtl="0">
              <a:lnSpc>
                <a:spcPct val="60000"/>
              </a:lnSpc>
              <a:spcBef>
                <a:spcPts val="0"/>
              </a:spcBef>
              <a:spcAft>
                <a:spcPts val="0"/>
              </a:spcAft>
              <a:buSzPts val="3500"/>
              <a:buNone/>
            </a:pPr>
            <a:r>
              <a:rPr lang="en" sz="4000" b="1">
                <a:latin typeface="Bell MT"/>
                <a:ea typeface="Bell MT"/>
                <a:cs typeface="Bell MT"/>
                <a:sym typeface="Bell MT"/>
              </a:rPr>
              <a:t>BPSK Modulation</a:t>
            </a:r>
            <a:endParaRPr sz="2900" b="0"/>
          </a:p>
        </p:txBody>
      </p:sp>
      <p:sp>
        <p:nvSpPr>
          <p:cNvPr id="410" name="Google Shape;410;p16"/>
          <p:cNvSpPr txBox="1"/>
          <p:nvPr/>
        </p:nvSpPr>
        <p:spPr>
          <a:xfrm>
            <a:off x="803425" y="965675"/>
            <a:ext cx="656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25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Signal Representation</a:t>
            </a:r>
            <a:endParaRPr sz="1600" b="0" i="0" u="none" strike="noStrike" cap="none">
              <a:solidFill>
                <a:schemeClr val="dk1"/>
              </a:solidFill>
              <a:latin typeface="Archivo Narrow"/>
              <a:ea typeface="Archivo Narrow"/>
              <a:cs typeface="Archivo Narrow"/>
              <a:sym typeface="Archivo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Honor Code</a:t>
            </a:r>
            <a:endParaRPr/>
          </a:p>
        </p:txBody>
      </p:sp>
      <p:sp>
        <p:nvSpPr>
          <p:cNvPr id="240" name="Google Shape;240;p2"/>
          <p:cNvSpPr txBox="1"/>
          <p:nvPr/>
        </p:nvSpPr>
        <p:spPr>
          <a:xfrm>
            <a:off x="720000" y="1288150"/>
            <a:ext cx="7392600" cy="3161100"/>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We declare that</a:t>
            </a:r>
            <a:endParaRPr sz="1600" b="0" i="0" u="none" strike="noStrike" cap="none">
              <a:solidFill>
                <a:schemeClr val="dk1"/>
              </a:solidFill>
              <a:latin typeface="Oi"/>
              <a:ea typeface="Oi"/>
              <a:cs typeface="Oi"/>
              <a:sym typeface="Oi"/>
            </a:endParaRPr>
          </a:p>
          <a:p>
            <a:pPr marL="0" marR="0" lvl="0" indent="0" algn="l" rtl="0">
              <a:lnSpc>
                <a:spcPct val="125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The work that we are presenting is our own work.</a:t>
            </a:r>
            <a:endParaRPr sz="1600" b="0" i="0" u="none" strike="noStrike" cap="none">
              <a:solidFill>
                <a:schemeClr val="dk1"/>
              </a:solidFill>
              <a:latin typeface="Oi"/>
              <a:ea typeface="Oi"/>
              <a:cs typeface="Oi"/>
              <a:sym typeface="Oi"/>
            </a:endParaRPr>
          </a:p>
          <a:p>
            <a:pPr marL="0" marR="0" lvl="0" indent="0" algn="l" rtl="0">
              <a:lnSpc>
                <a:spcPct val="125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We have not copied the work (the code, the results, etc.) that someone else has done.</a:t>
            </a:r>
            <a:endParaRPr sz="1600" b="0" i="0" u="none" strike="noStrike" cap="none">
              <a:solidFill>
                <a:schemeClr val="dk1"/>
              </a:solidFill>
              <a:latin typeface="Oi"/>
              <a:ea typeface="Oi"/>
              <a:cs typeface="Oi"/>
              <a:sym typeface="Oi"/>
            </a:endParaRPr>
          </a:p>
          <a:p>
            <a:pPr marL="0" marR="0" lvl="0" indent="0" algn="l" rtl="0">
              <a:lnSpc>
                <a:spcPct val="125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Concepts, understanding and insights we will be describing are our own.</a:t>
            </a:r>
            <a:endParaRPr sz="1600" b="0" i="0" u="none" strike="noStrike" cap="none">
              <a:solidFill>
                <a:schemeClr val="dk1"/>
              </a:solidFill>
              <a:latin typeface="Oi"/>
              <a:ea typeface="Oi"/>
              <a:cs typeface="Oi"/>
              <a:sym typeface="Oi"/>
            </a:endParaRPr>
          </a:p>
          <a:p>
            <a:pPr marL="0" marR="0" lvl="0" indent="0" algn="l" rtl="0">
              <a:lnSpc>
                <a:spcPct val="125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We make this pledge truthfully. We know that violation of this solemn pledge can carry grave consequences.</a:t>
            </a:r>
            <a:endParaRPr sz="1600" b="0" i="0" u="none" strike="noStrike" cap="none">
              <a:solidFill>
                <a:schemeClr val="dk1"/>
              </a:solidFill>
              <a:latin typeface="Oi"/>
              <a:ea typeface="Oi"/>
              <a:cs typeface="Oi"/>
              <a:sym typeface="Oi"/>
            </a:endParaRPr>
          </a:p>
          <a:p>
            <a:pPr marL="0" marR="0" lvl="0" indent="0" algn="l" rtl="0">
              <a:lnSpc>
                <a:spcPct val="133333"/>
              </a:lnSpc>
              <a:spcBef>
                <a:spcPts val="0"/>
              </a:spcBef>
              <a:spcAft>
                <a:spcPts val="0"/>
              </a:spcAft>
              <a:buClr>
                <a:srgbClr val="000000"/>
              </a:buClr>
              <a:buSzPts val="1500"/>
              <a:buFont typeface="Arial"/>
              <a:buNone/>
            </a:pPr>
            <a:endParaRPr sz="1500" b="0" i="0" u="none" strike="noStrike" cap="none">
              <a:solidFill>
                <a:schemeClr val="dk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7"/>
          <p:cNvSpPr/>
          <p:nvPr/>
        </p:nvSpPr>
        <p:spPr>
          <a:xfrm>
            <a:off x="1330950" y="2333425"/>
            <a:ext cx="9501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416" name="Google Shape;416;p17"/>
          <p:cNvSpPr/>
          <p:nvPr/>
        </p:nvSpPr>
        <p:spPr>
          <a:xfrm>
            <a:off x="2281050" y="2114125"/>
            <a:ext cx="7581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BPSK mod</a:t>
            </a:r>
            <a:endParaRPr sz="1400" b="0" i="0" u="none" strike="noStrike" cap="none">
              <a:solidFill>
                <a:schemeClr val="dk1"/>
              </a:solidFill>
              <a:latin typeface="Barlow"/>
              <a:ea typeface="Barlow"/>
              <a:cs typeface="Barlow"/>
              <a:sym typeface="Barlow"/>
            </a:endParaRPr>
          </a:p>
        </p:txBody>
      </p:sp>
      <p:sp>
        <p:nvSpPr>
          <p:cNvPr id="417" name="Google Shape;417;p17"/>
          <p:cNvSpPr/>
          <p:nvPr/>
        </p:nvSpPr>
        <p:spPr>
          <a:xfrm>
            <a:off x="3039150" y="2333425"/>
            <a:ext cx="10050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418" name="Google Shape;418;p17"/>
          <p:cNvSpPr/>
          <p:nvPr/>
        </p:nvSpPr>
        <p:spPr>
          <a:xfrm>
            <a:off x="4044150" y="2054825"/>
            <a:ext cx="876900" cy="8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419" name="Google Shape;419;p17"/>
          <p:cNvSpPr/>
          <p:nvPr/>
        </p:nvSpPr>
        <p:spPr>
          <a:xfrm>
            <a:off x="4267800" y="2270075"/>
            <a:ext cx="429600" cy="446400"/>
          </a:xfrm>
          <a:prstGeom prst="mathPlus">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420" name="Google Shape;420;p17"/>
          <p:cNvSpPr/>
          <p:nvPr/>
        </p:nvSpPr>
        <p:spPr>
          <a:xfrm>
            <a:off x="4921050" y="2379125"/>
            <a:ext cx="10050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421" name="Google Shape;421;p17"/>
          <p:cNvSpPr/>
          <p:nvPr/>
        </p:nvSpPr>
        <p:spPr>
          <a:xfrm>
            <a:off x="5926050" y="2159825"/>
            <a:ext cx="813300" cy="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BPSK De-mod</a:t>
            </a:r>
            <a:endParaRPr sz="1400" b="0" i="0" u="none" strike="noStrike" cap="none">
              <a:solidFill>
                <a:schemeClr val="dk1"/>
              </a:solidFill>
              <a:latin typeface="Barlow"/>
              <a:ea typeface="Barlow"/>
              <a:cs typeface="Barlow"/>
              <a:sym typeface="Barlow"/>
            </a:endParaRPr>
          </a:p>
        </p:txBody>
      </p:sp>
      <p:sp>
        <p:nvSpPr>
          <p:cNvPr id="422" name="Google Shape;422;p17"/>
          <p:cNvSpPr/>
          <p:nvPr/>
        </p:nvSpPr>
        <p:spPr>
          <a:xfrm>
            <a:off x="6739350" y="2379125"/>
            <a:ext cx="9501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423" name="Google Shape;423;p17"/>
          <p:cNvSpPr/>
          <p:nvPr/>
        </p:nvSpPr>
        <p:spPr>
          <a:xfrm rot="-5400000">
            <a:off x="4063200" y="3279875"/>
            <a:ext cx="8388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424" name="Google Shape;424;p17"/>
          <p:cNvSpPr txBox="1"/>
          <p:nvPr/>
        </p:nvSpPr>
        <p:spPr>
          <a:xfrm rot="910" flipH="1">
            <a:off x="1468025" y="1552018"/>
            <a:ext cx="113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Transmitter</a:t>
            </a:r>
            <a:endParaRPr sz="1400" b="0" i="0" u="none" strike="noStrike" cap="none">
              <a:solidFill>
                <a:schemeClr val="dk1"/>
              </a:solidFill>
              <a:latin typeface="Barlow"/>
              <a:ea typeface="Barlow"/>
              <a:cs typeface="Barlow"/>
              <a:sym typeface="Barlow"/>
            </a:endParaRPr>
          </a:p>
        </p:txBody>
      </p:sp>
      <p:sp>
        <p:nvSpPr>
          <p:cNvPr id="425" name="Google Shape;425;p17"/>
          <p:cNvSpPr txBox="1"/>
          <p:nvPr/>
        </p:nvSpPr>
        <p:spPr>
          <a:xfrm rot="1117" flipH="1">
            <a:off x="4797757" y="1525362"/>
            <a:ext cx="18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Receiver</a:t>
            </a:r>
            <a:endParaRPr sz="1400" b="0" i="0" u="none" strike="noStrike" cap="none">
              <a:solidFill>
                <a:schemeClr val="dk1"/>
              </a:solidFill>
              <a:latin typeface="Barlow"/>
              <a:ea typeface="Barlow"/>
              <a:cs typeface="Barlow"/>
              <a:sym typeface="Barlow"/>
            </a:endParaRPr>
          </a:p>
        </p:txBody>
      </p:sp>
      <p:sp>
        <p:nvSpPr>
          <p:cNvPr id="426" name="Google Shape;426;p17"/>
          <p:cNvSpPr txBox="1"/>
          <p:nvPr/>
        </p:nvSpPr>
        <p:spPr>
          <a:xfrm flipH="1">
            <a:off x="4368450" y="3906724"/>
            <a:ext cx="35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n</a:t>
            </a:r>
            <a:endParaRPr sz="1400" b="0" i="0" u="none" strike="noStrike" cap="none">
              <a:solidFill>
                <a:schemeClr val="dk1"/>
              </a:solidFill>
              <a:latin typeface="Barlow"/>
              <a:ea typeface="Barlow"/>
              <a:cs typeface="Barlow"/>
              <a:sym typeface="Barlow"/>
            </a:endParaRPr>
          </a:p>
        </p:txBody>
      </p:sp>
      <p:sp>
        <p:nvSpPr>
          <p:cNvPr id="427" name="Google Shape;427;p17"/>
          <p:cNvSpPr txBox="1"/>
          <p:nvPr/>
        </p:nvSpPr>
        <p:spPr>
          <a:xfrm flipH="1">
            <a:off x="5325375" y="1952386"/>
            <a:ext cx="35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y</a:t>
            </a:r>
            <a:endParaRPr sz="1400" b="0" i="0" u="none" strike="noStrike" cap="none">
              <a:solidFill>
                <a:schemeClr val="dk1"/>
              </a:solidFill>
              <a:latin typeface="Barlow"/>
              <a:ea typeface="Barlow"/>
              <a:cs typeface="Barlow"/>
              <a:sym typeface="Barlow"/>
            </a:endParaRPr>
          </a:p>
        </p:txBody>
      </p:sp>
      <p:sp>
        <p:nvSpPr>
          <p:cNvPr id="428" name="Google Shape;428;p17"/>
          <p:cNvSpPr txBox="1"/>
          <p:nvPr/>
        </p:nvSpPr>
        <p:spPr>
          <a:xfrm flipH="1">
            <a:off x="901350" y="2054825"/>
            <a:ext cx="42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i/p</a:t>
            </a:r>
            <a:endParaRPr sz="1400" b="0" i="0" u="none" strike="noStrike" cap="none">
              <a:solidFill>
                <a:schemeClr val="dk1"/>
              </a:solidFill>
              <a:latin typeface="Barlow"/>
              <a:ea typeface="Barlow"/>
              <a:cs typeface="Barlow"/>
              <a:sym typeface="Barlow"/>
            </a:endParaRPr>
          </a:p>
        </p:txBody>
      </p:sp>
      <p:sp>
        <p:nvSpPr>
          <p:cNvPr id="429" name="Google Shape;429;p17"/>
          <p:cNvSpPr txBox="1"/>
          <p:nvPr/>
        </p:nvSpPr>
        <p:spPr>
          <a:xfrm flipH="1">
            <a:off x="3096225" y="1952374"/>
            <a:ext cx="35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s</a:t>
            </a:r>
            <a:endParaRPr sz="1400" b="0" i="0" u="none" strike="noStrike" cap="none">
              <a:solidFill>
                <a:schemeClr val="dk1"/>
              </a:solidFill>
              <a:latin typeface="Barlow"/>
              <a:ea typeface="Barlow"/>
              <a:cs typeface="Barlow"/>
              <a:sym typeface="Barlow"/>
            </a:endParaRPr>
          </a:p>
        </p:txBody>
      </p:sp>
      <p:sp>
        <p:nvSpPr>
          <p:cNvPr id="430" name="Google Shape;430;p17"/>
          <p:cNvSpPr txBox="1"/>
          <p:nvPr/>
        </p:nvSpPr>
        <p:spPr>
          <a:xfrm flipH="1">
            <a:off x="7119975" y="1925850"/>
            <a:ext cx="42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i/p</a:t>
            </a:r>
            <a:endParaRPr sz="1400" b="0" i="0" u="none" strike="noStrike" cap="none">
              <a:solidFill>
                <a:schemeClr val="dk1"/>
              </a:solidFill>
              <a:latin typeface="Barlow"/>
              <a:ea typeface="Barlow"/>
              <a:cs typeface="Barlow"/>
              <a:sym typeface="Barlow"/>
            </a:endParaRPr>
          </a:p>
        </p:txBody>
      </p:sp>
      <p:sp>
        <p:nvSpPr>
          <p:cNvPr id="431" name="Google Shape;431;p17"/>
          <p:cNvSpPr txBox="1"/>
          <p:nvPr/>
        </p:nvSpPr>
        <p:spPr>
          <a:xfrm>
            <a:off x="285350" y="276200"/>
            <a:ext cx="7715400" cy="78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 sz="3900" b="1" i="0" u="none" strike="noStrike" cap="none">
                <a:solidFill>
                  <a:schemeClr val="dk1"/>
                </a:solidFill>
                <a:latin typeface="Bell MT"/>
                <a:ea typeface="Bell MT"/>
                <a:cs typeface="Bell MT"/>
                <a:sym typeface="Bell MT"/>
              </a:rPr>
              <a:t>    AWGN</a:t>
            </a:r>
            <a:endParaRPr sz="3900" b="1" i="0" u="none" strike="noStrike" cap="none">
              <a:solidFill>
                <a:schemeClr val="dk1"/>
              </a:solidFill>
              <a:latin typeface="Bell MT"/>
              <a:ea typeface="Bell MT"/>
              <a:cs typeface="Bell MT"/>
              <a:sym typeface="Bell MT"/>
            </a:endParaRPr>
          </a:p>
        </p:txBody>
      </p:sp>
      <p:sp>
        <p:nvSpPr>
          <p:cNvPr id="432" name="Google Shape;432;p17"/>
          <p:cNvSpPr txBox="1"/>
          <p:nvPr/>
        </p:nvSpPr>
        <p:spPr>
          <a:xfrm>
            <a:off x="2772375" y="1393950"/>
            <a:ext cx="63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8"/>
          <p:cNvSpPr txBox="1">
            <a:spLocks noGrp="1"/>
          </p:cNvSpPr>
          <p:nvPr>
            <p:ph type="subTitle" idx="2"/>
          </p:nvPr>
        </p:nvSpPr>
        <p:spPr>
          <a:xfrm>
            <a:off x="746877" y="894176"/>
            <a:ext cx="7400100" cy="41841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600"/>
              </a:spcBef>
              <a:spcAft>
                <a:spcPts val="0"/>
              </a:spcAft>
              <a:buSzPts val="1400"/>
              <a:buFont typeface="Noto Sans Symbols"/>
              <a:buChar char="⮚"/>
            </a:pPr>
            <a:r>
              <a:rPr lang="en" sz="1200">
                <a:latin typeface="Calibri"/>
                <a:ea typeface="Calibri"/>
                <a:cs typeface="Calibri"/>
                <a:sym typeface="Calibri"/>
              </a:rPr>
              <a:t>The AWGN channel introduces noise into the BPSK symbols, with a Gaussian distribution, having a mean of zero and a certain variance.</a:t>
            </a:r>
            <a:endParaRPr sz="1200"/>
          </a:p>
          <a:p>
            <a:pPr marL="171450" lvl="0" indent="-171450" algn="l" rtl="0">
              <a:lnSpc>
                <a:spcPct val="100000"/>
              </a:lnSpc>
              <a:spcBef>
                <a:spcPts val="1200"/>
              </a:spcBef>
              <a:spcAft>
                <a:spcPts val="0"/>
              </a:spcAft>
              <a:buSzPts val="1400"/>
              <a:buFont typeface="Noto Sans Symbols"/>
              <a:buChar char="⮚"/>
            </a:pPr>
            <a:r>
              <a:rPr lang="en" sz="1200">
                <a:latin typeface="Calibri"/>
                <a:ea typeface="Calibri"/>
                <a:cs typeface="Calibri"/>
                <a:sym typeface="Calibri"/>
              </a:rPr>
              <a:t>The received signal r at the receiver is the sum of the transmitted symbols s and the noise n, which is mathematically represented as:      </a:t>
            </a:r>
            <a:endParaRPr sz="1200"/>
          </a:p>
          <a:p>
            <a:pPr marL="171450" lvl="0" indent="-171450" algn="l" rtl="0">
              <a:lnSpc>
                <a:spcPct val="100000"/>
              </a:lnSpc>
              <a:spcBef>
                <a:spcPts val="1200"/>
              </a:spcBef>
              <a:spcAft>
                <a:spcPts val="0"/>
              </a:spcAft>
              <a:buSzPts val="1680"/>
              <a:buFont typeface="Arial"/>
              <a:buChar char="•"/>
            </a:pPr>
            <a:r>
              <a:rPr lang="en" sz="1200">
                <a:latin typeface="Calibri"/>
                <a:ea typeface="Calibri"/>
                <a:cs typeface="Calibri"/>
                <a:sym typeface="Calibri"/>
              </a:rPr>
              <a:t>r=s+n</a:t>
            </a:r>
            <a:endParaRPr sz="1200"/>
          </a:p>
          <a:p>
            <a:pPr marL="171450" lvl="0" indent="-171450" algn="l" rtl="0">
              <a:lnSpc>
                <a:spcPct val="100000"/>
              </a:lnSpc>
              <a:spcBef>
                <a:spcPts val="1200"/>
              </a:spcBef>
              <a:spcAft>
                <a:spcPts val="0"/>
              </a:spcAft>
              <a:buSzPts val="1400"/>
              <a:buFont typeface="Noto Sans Symbols"/>
              <a:buChar char="⮚"/>
            </a:pPr>
            <a:r>
              <a:rPr lang="en" sz="1200">
                <a:latin typeface="Calibri"/>
                <a:ea typeface="Calibri"/>
                <a:cs typeface="Calibri"/>
                <a:sym typeface="Calibri"/>
              </a:rPr>
              <a:t>In </a:t>
            </a:r>
            <a:r>
              <a:rPr lang="en" sz="1200" b="1">
                <a:latin typeface="Calibri"/>
                <a:ea typeface="Calibri"/>
                <a:cs typeface="Calibri"/>
                <a:sym typeface="Calibri"/>
              </a:rPr>
              <a:t>BPSK</a:t>
            </a:r>
            <a:r>
              <a:rPr lang="en" sz="1200">
                <a:latin typeface="Calibri"/>
                <a:ea typeface="Calibri"/>
                <a:cs typeface="Calibri"/>
                <a:sym typeface="Calibri"/>
              </a:rPr>
              <a:t>, the symbols are usually +1 and -1.</a:t>
            </a:r>
            <a:br>
              <a:rPr lang="en" sz="1200"/>
            </a:br>
            <a:r>
              <a:rPr lang="en" sz="1200">
                <a:latin typeface="Calibri"/>
                <a:ea typeface="Calibri"/>
                <a:cs typeface="Calibri"/>
                <a:sym typeface="Calibri"/>
              </a:rPr>
              <a:t>Average symbol power is:</a:t>
            </a:r>
            <a:endParaRPr sz="1200"/>
          </a:p>
          <a:p>
            <a:pPr marL="171450" lvl="0" indent="-171450" algn="l" rtl="0">
              <a:lnSpc>
                <a:spcPct val="100000"/>
              </a:lnSpc>
              <a:spcBef>
                <a:spcPts val="1200"/>
              </a:spcBef>
              <a:spcAft>
                <a:spcPts val="0"/>
              </a:spcAft>
              <a:buSzPts val="1680"/>
              <a:buFont typeface="Arial"/>
              <a:buChar char="•"/>
            </a:pPr>
            <a:r>
              <a:rPr lang="en" sz="1200">
                <a:latin typeface="Calibri"/>
                <a:ea typeface="Calibri"/>
                <a:cs typeface="Calibri"/>
                <a:sym typeface="Calibri"/>
              </a:rPr>
              <a:t>Ps  = E [s^2] = 1.</a:t>
            </a:r>
            <a:endParaRPr sz="1200"/>
          </a:p>
          <a:p>
            <a:pPr marL="171450" lvl="0" indent="-171450" algn="l" rtl="0">
              <a:lnSpc>
                <a:spcPct val="100000"/>
              </a:lnSpc>
              <a:spcBef>
                <a:spcPts val="1200"/>
              </a:spcBef>
              <a:spcAft>
                <a:spcPts val="0"/>
              </a:spcAft>
              <a:buSzPts val="1400"/>
              <a:buFont typeface="Noto Sans Symbols"/>
              <a:buChar char="⮚"/>
            </a:pPr>
            <a:r>
              <a:rPr lang="en" sz="1200">
                <a:latin typeface="Calibri"/>
                <a:ea typeface="Calibri"/>
                <a:cs typeface="Calibri"/>
                <a:sym typeface="Calibri"/>
              </a:rPr>
              <a:t>This is the power  of the noise added by the </a:t>
            </a:r>
            <a:r>
              <a:rPr lang="en" sz="1200" b="1">
                <a:latin typeface="Calibri"/>
                <a:ea typeface="Calibri"/>
                <a:cs typeface="Calibri"/>
                <a:sym typeface="Calibri"/>
              </a:rPr>
              <a:t>AWGN channel</a:t>
            </a:r>
            <a:r>
              <a:rPr lang="en" sz="1200">
                <a:latin typeface="Calibri"/>
                <a:ea typeface="Calibri"/>
                <a:cs typeface="Calibri"/>
                <a:sym typeface="Calibri"/>
              </a:rPr>
              <a:t>.</a:t>
            </a:r>
            <a:endParaRPr sz="1200"/>
          </a:p>
          <a:p>
            <a:pPr marL="171450" lvl="0" indent="-171450" algn="l" rtl="0">
              <a:lnSpc>
                <a:spcPct val="100000"/>
              </a:lnSpc>
              <a:spcBef>
                <a:spcPts val="1200"/>
              </a:spcBef>
              <a:spcAft>
                <a:spcPts val="0"/>
              </a:spcAft>
              <a:buSzPts val="1400"/>
              <a:buFont typeface="Noto Sans Symbols"/>
              <a:buChar char="⮚"/>
            </a:pPr>
            <a:r>
              <a:rPr lang="en" sz="1200">
                <a:latin typeface="Calibri"/>
                <a:ea typeface="Calibri"/>
                <a:cs typeface="Calibri"/>
                <a:sym typeface="Calibri"/>
              </a:rPr>
              <a:t>AWGN is random with a </a:t>
            </a:r>
            <a:r>
              <a:rPr lang="en" sz="1200" b="1">
                <a:latin typeface="Calibri"/>
                <a:ea typeface="Calibri"/>
                <a:cs typeface="Calibri"/>
                <a:sym typeface="Calibri"/>
              </a:rPr>
              <a:t>Gaussian distribution</a:t>
            </a:r>
            <a:r>
              <a:rPr lang="en" sz="1200">
                <a:latin typeface="Calibri"/>
                <a:ea typeface="Calibri"/>
                <a:cs typeface="Calibri"/>
                <a:sym typeface="Calibri"/>
              </a:rPr>
              <a:t>, usually with mean =0 and Variance = σ^2 </a:t>
            </a:r>
            <a:endParaRPr sz="1200"/>
          </a:p>
          <a:p>
            <a:pPr marL="171450" lvl="0" indent="-171450" algn="l" rtl="0">
              <a:lnSpc>
                <a:spcPct val="100000"/>
              </a:lnSpc>
              <a:spcBef>
                <a:spcPts val="1200"/>
              </a:spcBef>
              <a:spcAft>
                <a:spcPts val="0"/>
              </a:spcAft>
              <a:buSzPts val="1680"/>
              <a:buFont typeface="Arial"/>
              <a:buChar char="•"/>
            </a:pPr>
            <a:r>
              <a:rPr lang="en" sz="1200">
                <a:latin typeface="Calibri"/>
                <a:ea typeface="Calibri"/>
                <a:cs typeface="Calibri"/>
                <a:sym typeface="Calibri"/>
              </a:rPr>
              <a:t>Noise Power=E[n^2]=σ^2</a:t>
            </a:r>
            <a:r>
              <a:rPr lang="en" sz="1200"/>
              <a:t>.</a:t>
            </a:r>
            <a:endParaRPr/>
          </a:p>
          <a:p>
            <a:pPr marL="171450" lvl="0" indent="-171450" algn="l" rtl="0">
              <a:lnSpc>
                <a:spcPct val="100000"/>
              </a:lnSpc>
              <a:spcBef>
                <a:spcPts val="1200"/>
              </a:spcBef>
              <a:spcAft>
                <a:spcPts val="600"/>
              </a:spcAft>
              <a:buSzPts val="1680"/>
              <a:buFont typeface="Noto Sans Symbols"/>
              <a:buChar char="⮚"/>
            </a:pPr>
            <a:r>
              <a:rPr lang="en" sz="1200">
                <a:latin typeface="Calibri"/>
                <a:ea typeface="Calibri"/>
                <a:cs typeface="Calibri"/>
                <a:sym typeface="Calibri"/>
              </a:rPr>
              <a:t>So, SNR  = symbol power / noise power.</a:t>
            </a:r>
            <a:endParaRPr/>
          </a:p>
        </p:txBody>
      </p:sp>
      <p:sp>
        <p:nvSpPr>
          <p:cNvPr id="438" name="Google Shape;438;p18"/>
          <p:cNvSpPr txBox="1"/>
          <p:nvPr/>
        </p:nvSpPr>
        <p:spPr>
          <a:xfrm>
            <a:off x="579550" y="376425"/>
            <a:ext cx="2736900" cy="446400"/>
          </a:xfrm>
          <a:prstGeom prst="rect">
            <a:avLst/>
          </a:prstGeom>
          <a:noFill/>
          <a:ln>
            <a:noFill/>
          </a:ln>
        </p:spPr>
        <p:txBody>
          <a:bodyPr spcFirstLastPara="1" wrap="square" lIns="91425" tIns="91425" rIns="91425" bIns="91425" anchor="t" anchorCtr="0">
            <a:spAutoFit/>
          </a:bodyPr>
          <a:lstStyle/>
          <a:p>
            <a:pPr marL="0" marR="0" lvl="0" indent="0" algn="l" rtl="0">
              <a:lnSpc>
                <a:spcPct val="50000"/>
              </a:lnSpc>
              <a:spcBef>
                <a:spcPts val="0"/>
              </a:spcBef>
              <a:spcAft>
                <a:spcPts val="0"/>
              </a:spcAft>
              <a:buClr>
                <a:srgbClr val="000000"/>
              </a:buClr>
              <a:buSzPts val="4000"/>
              <a:buFont typeface="Arial"/>
              <a:buNone/>
            </a:pPr>
            <a:r>
              <a:rPr lang="en" sz="4000" b="1" i="0" u="none" strike="noStrike" cap="none">
                <a:solidFill>
                  <a:schemeClr val="dk1"/>
                </a:solidFill>
                <a:latin typeface="Bell MT"/>
                <a:ea typeface="Bell MT"/>
                <a:cs typeface="Bell MT"/>
                <a:sym typeface="Bell MT"/>
              </a:rPr>
              <a:t>AWGN</a:t>
            </a:r>
            <a:endParaRPr sz="4000" b="1" i="0" u="none" strike="noStrike" cap="none">
              <a:solidFill>
                <a:schemeClr val="dk1"/>
              </a:solidFill>
              <a:latin typeface="Bell MT"/>
              <a:ea typeface="Bell MT"/>
              <a:cs typeface="Bell MT"/>
              <a:sym typeface="Bell MT"/>
            </a:endParaRPr>
          </a:p>
        </p:txBody>
      </p:sp>
      <p:pic>
        <p:nvPicPr>
          <p:cNvPr id="439" name="Google Shape;439;p18"/>
          <p:cNvPicPr preferRelativeResize="0"/>
          <p:nvPr/>
        </p:nvPicPr>
        <p:blipFill rotWithShape="1">
          <a:blip r:embed="rId3">
            <a:alphaModFix/>
          </a:blip>
          <a:srcRect/>
          <a:stretch/>
        </p:blipFill>
        <p:spPr>
          <a:xfrm>
            <a:off x="6986046" y="4292329"/>
            <a:ext cx="1387211" cy="1692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19"/>
          <p:cNvSpPr txBox="1">
            <a:spLocks noGrp="1"/>
          </p:cNvSpPr>
          <p:nvPr>
            <p:ph type="subTitle" idx="2"/>
          </p:nvPr>
        </p:nvSpPr>
        <p:spPr>
          <a:xfrm>
            <a:off x="730875" y="895300"/>
            <a:ext cx="5730600" cy="39741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600"/>
              </a:spcBef>
              <a:spcAft>
                <a:spcPts val="0"/>
              </a:spcAft>
              <a:buSzPts val="1500"/>
              <a:buFont typeface="Noto Sans Symbols"/>
              <a:buChar char="⮚"/>
            </a:pPr>
            <a:r>
              <a:rPr lang="en" sz="1150">
                <a:latin typeface="Calibri"/>
                <a:ea typeface="Calibri"/>
                <a:cs typeface="Calibri"/>
                <a:sym typeface="Calibri"/>
              </a:rPr>
              <a:t>For coherent BPSK in an Additive White Gaussian Noise channel, the bit‑error rate is</a:t>
            </a:r>
            <a:endParaRPr sz="1150"/>
          </a:p>
          <a:p>
            <a:pPr marL="171450" lvl="0" indent="-171450" algn="l" rtl="0">
              <a:lnSpc>
                <a:spcPct val="100000"/>
              </a:lnSpc>
              <a:spcBef>
                <a:spcPts val="1200"/>
              </a:spcBef>
              <a:spcAft>
                <a:spcPts val="0"/>
              </a:spcAft>
              <a:buSzPts val="1500"/>
              <a:buFont typeface="Noto Sans Symbols"/>
              <a:buChar char="⮚"/>
            </a:pPr>
            <a:r>
              <a:rPr lang="en" sz="1150">
                <a:latin typeface="Calibri"/>
                <a:ea typeface="Calibri"/>
                <a:cs typeface="Calibri"/>
                <a:sym typeface="Calibri"/>
              </a:rPr>
              <a:t>Pb=Q (sqrt(2Eb/N0)) =1/2  erfc (sqrt(Eb/N0)) , where Q(x) is the tail probability of a s    standard normal.</a:t>
            </a:r>
            <a:endParaRPr sz="1150"/>
          </a:p>
          <a:p>
            <a:pPr marL="457200" lvl="0" indent="-298450" algn="l" rtl="0">
              <a:lnSpc>
                <a:spcPct val="100000"/>
              </a:lnSpc>
              <a:spcBef>
                <a:spcPts val="1200"/>
              </a:spcBef>
              <a:spcAft>
                <a:spcPts val="0"/>
              </a:spcAft>
              <a:buSzPts val="1100"/>
              <a:buChar char="●"/>
            </a:pPr>
            <a:r>
              <a:rPr lang="en" sz="1150">
                <a:latin typeface="Calibri"/>
                <a:ea typeface="Calibri"/>
                <a:cs typeface="Calibri"/>
                <a:sym typeface="Calibri"/>
              </a:rPr>
              <a:t>To achieve Pb=10^{-5}, you need about Eb/N0≈9.6 dB.</a:t>
            </a:r>
            <a:endParaRPr sz="1150"/>
          </a:p>
          <a:p>
            <a:pPr marL="171450" lvl="0" indent="-171450" algn="l" rtl="0">
              <a:lnSpc>
                <a:spcPct val="100000"/>
              </a:lnSpc>
              <a:spcBef>
                <a:spcPts val="1200"/>
              </a:spcBef>
              <a:spcAft>
                <a:spcPts val="0"/>
              </a:spcAft>
              <a:buSzPts val="1500"/>
              <a:buFont typeface="Noto Sans Symbols"/>
              <a:buChar char="⮚"/>
            </a:pPr>
            <a:r>
              <a:rPr lang="en" sz="1150">
                <a:latin typeface="Calibri"/>
                <a:ea typeface="Calibri"/>
                <a:cs typeface="Calibri"/>
                <a:sym typeface="Calibri"/>
              </a:rPr>
              <a:t>BPSK Demodulation:</a:t>
            </a:r>
            <a:endParaRPr sz="1150"/>
          </a:p>
          <a:p>
            <a:pPr marL="228600" lvl="0" indent="-228600" algn="l" rtl="0">
              <a:lnSpc>
                <a:spcPct val="100000"/>
              </a:lnSpc>
              <a:spcBef>
                <a:spcPts val="1200"/>
              </a:spcBef>
              <a:spcAft>
                <a:spcPts val="0"/>
              </a:spcAft>
              <a:buSzPts val="1500"/>
              <a:buFont typeface="Noto Sans Symbols"/>
              <a:buChar char="❖"/>
            </a:pPr>
            <a:r>
              <a:rPr lang="en" sz="1700" b="1">
                <a:latin typeface="Calibri"/>
                <a:ea typeface="Calibri"/>
                <a:cs typeface="Calibri"/>
                <a:sym typeface="Calibri"/>
              </a:rPr>
              <a:t>Decision Rule</a:t>
            </a:r>
            <a:endParaRPr sz="1700" b="1"/>
          </a:p>
          <a:p>
            <a:pPr marL="171450" lvl="0" indent="-171450" algn="l" rtl="0">
              <a:lnSpc>
                <a:spcPct val="100000"/>
              </a:lnSpc>
              <a:spcBef>
                <a:spcPts val="1200"/>
              </a:spcBef>
              <a:spcAft>
                <a:spcPts val="0"/>
              </a:spcAft>
              <a:buSzPts val="1500"/>
              <a:buFont typeface="Noto Sans Symbols"/>
              <a:buChar char="⮚"/>
            </a:pPr>
            <a:r>
              <a:rPr lang="en" sz="1150">
                <a:latin typeface="Calibri"/>
                <a:ea typeface="Calibri"/>
                <a:cs typeface="Calibri"/>
                <a:sym typeface="Calibri"/>
              </a:rPr>
              <a:t>Because BPSK’s two symbols are symmetric about zero, the optimum threshold is 0.</a:t>
            </a:r>
            <a:endParaRPr sz="1150"/>
          </a:p>
          <a:p>
            <a:pPr marL="171450" lvl="0" indent="-171450" algn="l" rtl="0">
              <a:lnSpc>
                <a:spcPct val="100000"/>
              </a:lnSpc>
              <a:spcBef>
                <a:spcPts val="1200"/>
              </a:spcBef>
              <a:spcAft>
                <a:spcPts val="0"/>
              </a:spcAft>
              <a:buSzPts val="1500"/>
              <a:buFont typeface="Arial"/>
              <a:buChar char="•"/>
            </a:pPr>
            <a:r>
              <a:rPr lang="en" sz="1150">
                <a:latin typeface="Calibri"/>
                <a:ea typeface="Calibri"/>
                <a:cs typeface="Calibri"/>
                <a:sym typeface="Calibri"/>
              </a:rPr>
              <a:t>s^={+1,y&gt;0,−1,y≤0.}⟹ c ^=(1-s^)/2    ( “1” -&gt; -1 , “0” -&gt; +1)</a:t>
            </a:r>
            <a:endParaRPr sz="1500"/>
          </a:p>
          <a:p>
            <a:pPr marL="171450" lvl="0" indent="-171450" algn="l" rtl="0">
              <a:lnSpc>
                <a:spcPct val="100000"/>
              </a:lnSpc>
              <a:spcBef>
                <a:spcPts val="1200"/>
              </a:spcBef>
              <a:spcAft>
                <a:spcPts val="0"/>
              </a:spcAft>
              <a:buSzPts val="1500"/>
              <a:buFont typeface="Arial"/>
              <a:buChar char="•"/>
            </a:pPr>
            <a:r>
              <a:rPr lang="en" sz="1150">
                <a:latin typeface="Calibri"/>
                <a:ea typeface="Calibri"/>
                <a:cs typeface="Calibri"/>
                <a:sym typeface="Calibri"/>
              </a:rPr>
              <a:t>If y&gt;0, you decide the transmitter sent “+1” → bit 0.</a:t>
            </a:r>
            <a:endParaRPr sz="1150">
              <a:latin typeface="Calibri"/>
              <a:ea typeface="Calibri"/>
              <a:cs typeface="Calibri"/>
              <a:sym typeface="Calibri"/>
            </a:endParaRPr>
          </a:p>
          <a:p>
            <a:pPr marL="171450" lvl="0" indent="-155575" algn="l" rtl="0">
              <a:lnSpc>
                <a:spcPct val="100000"/>
              </a:lnSpc>
              <a:spcBef>
                <a:spcPts val="1200"/>
              </a:spcBef>
              <a:spcAft>
                <a:spcPts val="600"/>
              </a:spcAft>
              <a:buSzPts val="1150"/>
              <a:buFont typeface="Calibri"/>
              <a:buChar char="•"/>
            </a:pPr>
            <a:r>
              <a:rPr lang="en" sz="1150">
                <a:latin typeface="Calibri"/>
                <a:ea typeface="Calibri"/>
                <a:cs typeface="Calibri"/>
                <a:sym typeface="Calibri"/>
              </a:rPr>
              <a:t>If y&lt;0, you decide the transmitter sent “-1” → bit 1.</a:t>
            </a:r>
            <a:endParaRPr sz="1150">
              <a:latin typeface="Calibri"/>
              <a:ea typeface="Calibri"/>
              <a:cs typeface="Calibri"/>
              <a:sym typeface="Calibri"/>
            </a:endParaRPr>
          </a:p>
        </p:txBody>
      </p:sp>
      <p:sp>
        <p:nvSpPr>
          <p:cNvPr id="445" name="Google Shape;445;p19"/>
          <p:cNvSpPr txBox="1"/>
          <p:nvPr/>
        </p:nvSpPr>
        <p:spPr>
          <a:xfrm>
            <a:off x="215754" y="376425"/>
            <a:ext cx="7495938" cy="441116"/>
          </a:xfrm>
          <a:prstGeom prst="rect">
            <a:avLst/>
          </a:prstGeom>
          <a:noFill/>
          <a:ln>
            <a:noFill/>
          </a:ln>
        </p:spPr>
        <p:txBody>
          <a:bodyPr spcFirstLastPara="1" wrap="square" lIns="91425" tIns="91425" rIns="91425" bIns="91425" anchor="b" anchorCtr="0">
            <a:spAutoFit/>
          </a:bodyPr>
          <a:lstStyle/>
          <a:p>
            <a:pPr marL="0" marR="0" lvl="0" indent="0" algn="l" rtl="0">
              <a:lnSpc>
                <a:spcPct val="50000"/>
              </a:lnSpc>
              <a:spcBef>
                <a:spcPts val="0"/>
              </a:spcBef>
              <a:spcAft>
                <a:spcPts val="0"/>
              </a:spcAft>
              <a:buClr>
                <a:srgbClr val="000000"/>
              </a:buClr>
              <a:buSzPts val="4000"/>
              <a:buFont typeface="Arial"/>
              <a:buNone/>
            </a:pPr>
            <a:r>
              <a:rPr lang="en" sz="4000" b="0" i="0" u="none" strike="noStrike" cap="none">
                <a:solidFill>
                  <a:schemeClr val="dk1"/>
                </a:solidFill>
                <a:latin typeface="Bell MT"/>
                <a:ea typeface="Bell MT"/>
                <a:cs typeface="Bell MT"/>
                <a:sym typeface="Bell MT"/>
              </a:rPr>
              <a:t>Error performance over AWGN</a:t>
            </a:r>
            <a:endParaRPr sz="4000" b="0" i="0" u="none" strike="noStrike" cap="none">
              <a:solidFill>
                <a:schemeClr val="dk1"/>
              </a:solidFill>
              <a:latin typeface="Bell MT"/>
              <a:ea typeface="Bell MT"/>
              <a:cs typeface="Bell MT"/>
              <a:sym typeface="Bell MT"/>
            </a:endParaRPr>
          </a:p>
        </p:txBody>
      </p:sp>
      <p:pic>
        <p:nvPicPr>
          <p:cNvPr id="446" name="Google Shape;446;p19"/>
          <p:cNvPicPr preferRelativeResize="0"/>
          <p:nvPr/>
        </p:nvPicPr>
        <p:blipFill rotWithShape="1">
          <a:blip r:embed="rId3">
            <a:alphaModFix/>
          </a:blip>
          <a:srcRect/>
          <a:stretch/>
        </p:blipFill>
        <p:spPr>
          <a:xfrm>
            <a:off x="6986046" y="4292329"/>
            <a:ext cx="1387211" cy="1692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0"/>
          <p:cNvSpPr txBox="1">
            <a:spLocks noGrp="1"/>
          </p:cNvSpPr>
          <p:nvPr>
            <p:ph type="title"/>
          </p:nvPr>
        </p:nvSpPr>
        <p:spPr>
          <a:xfrm>
            <a:off x="729125" y="280575"/>
            <a:ext cx="2374500" cy="572700"/>
          </a:xfrm>
          <a:prstGeom prst="rect">
            <a:avLst/>
          </a:prstGeom>
          <a:noFill/>
          <a:ln>
            <a:noFill/>
          </a:ln>
        </p:spPr>
        <p:txBody>
          <a:bodyPr spcFirstLastPara="1" wrap="square" lIns="91425" tIns="91425" rIns="91425" bIns="91425" anchor="t" anchorCtr="0">
            <a:noAutofit/>
          </a:bodyPr>
          <a:lstStyle/>
          <a:p>
            <a:pPr marL="0" lvl="0" indent="0" algn="l" rtl="0">
              <a:lnSpc>
                <a:spcPct val="60000"/>
              </a:lnSpc>
              <a:spcBef>
                <a:spcPts val="0"/>
              </a:spcBef>
              <a:spcAft>
                <a:spcPts val="0"/>
              </a:spcAft>
              <a:buSzPts val="3500"/>
              <a:buNone/>
            </a:pPr>
            <a:r>
              <a:rPr lang="en" sz="4000" b="1">
                <a:latin typeface="Bell MT"/>
                <a:ea typeface="Bell MT"/>
                <a:cs typeface="Bell MT"/>
                <a:sym typeface="Bell MT"/>
              </a:rPr>
              <a:t>Decoding</a:t>
            </a:r>
            <a:endParaRPr sz="3000"/>
          </a:p>
        </p:txBody>
      </p:sp>
      <p:sp>
        <p:nvSpPr>
          <p:cNvPr id="452" name="Google Shape;452;p20"/>
          <p:cNvSpPr/>
          <p:nvPr/>
        </p:nvSpPr>
        <p:spPr>
          <a:xfrm>
            <a:off x="886175" y="1547600"/>
            <a:ext cx="15624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453" name="Google Shape;453;p20"/>
          <p:cNvSpPr/>
          <p:nvPr/>
        </p:nvSpPr>
        <p:spPr>
          <a:xfrm>
            <a:off x="2448400" y="1273550"/>
            <a:ext cx="3078900" cy="64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5263"/>
              </a:lnSpc>
              <a:spcBef>
                <a:spcPts val="0"/>
              </a:spcBef>
              <a:spcAft>
                <a:spcPts val="0"/>
              </a:spcAft>
              <a:buClr>
                <a:srgbClr val="000000"/>
              </a:buClr>
              <a:buSzPts val="1900"/>
              <a:buFont typeface="Arial"/>
              <a:buNone/>
            </a:pPr>
            <a:r>
              <a:rPr lang="en" sz="1900" b="0" i="0" u="none" strike="noStrike" cap="none">
                <a:solidFill>
                  <a:schemeClr val="dk1"/>
                </a:solidFill>
                <a:latin typeface="Calibri"/>
                <a:ea typeface="Calibri"/>
                <a:cs typeface="Calibri"/>
                <a:sym typeface="Calibri"/>
              </a:rPr>
              <a:t>LDPC decoder</a:t>
            </a:r>
            <a:endParaRPr sz="1900" b="0" i="0" u="none" strike="noStrike" cap="none">
              <a:solidFill>
                <a:schemeClr val="dk1"/>
              </a:solidFill>
              <a:latin typeface="Barlow"/>
              <a:ea typeface="Barlow"/>
              <a:cs typeface="Barlow"/>
              <a:sym typeface="Barlow"/>
            </a:endParaRPr>
          </a:p>
        </p:txBody>
      </p:sp>
      <p:sp>
        <p:nvSpPr>
          <p:cNvPr id="454" name="Google Shape;454;p20"/>
          <p:cNvSpPr txBox="1"/>
          <p:nvPr/>
        </p:nvSpPr>
        <p:spPr>
          <a:xfrm>
            <a:off x="980775" y="1147400"/>
            <a:ext cx="142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y1,y2,...,yN</a:t>
            </a:r>
            <a:endParaRPr sz="1400" b="0" i="0" u="none" strike="noStrike" cap="none">
              <a:solidFill>
                <a:schemeClr val="dk1"/>
              </a:solidFill>
              <a:latin typeface="Barlow"/>
              <a:ea typeface="Barlow"/>
              <a:cs typeface="Barlow"/>
              <a:sym typeface="Barlow"/>
            </a:endParaRPr>
          </a:p>
        </p:txBody>
      </p:sp>
      <p:sp>
        <p:nvSpPr>
          <p:cNvPr id="455" name="Google Shape;455;p20"/>
          <p:cNvSpPr/>
          <p:nvPr/>
        </p:nvSpPr>
        <p:spPr>
          <a:xfrm>
            <a:off x="5527300" y="1547600"/>
            <a:ext cx="14241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456" name="Google Shape;456;p20"/>
          <p:cNvSpPr txBox="1"/>
          <p:nvPr/>
        </p:nvSpPr>
        <p:spPr>
          <a:xfrm>
            <a:off x="5655425" y="1147400"/>
            <a:ext cx="142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h1,h2,...,hn</a:t>
            </a:r>
            <a:endParaRPr sz="1400" b="0" i="0" u="none" strike="noStrike" cap="none">
              <a:solidFill>
                <a:schemeClr val="dk1"/>
              </a:solidFill>
              <a:latin typeface="Barlow"/>
              <a:ea typeface="Barlow"/>
              <a:cs typeface="Barlow"/>
              <a:sym typeface="Barlow"/>
            </a:endParaRPr>
          </a:p>
        </p:txBody>
      </p:sp>
      <p:sp>
        <p:nvSpPr>
          <p:cNvPr id="457" name="Google Shape;457;p20"/>
          <p:cNvSpPr txBox="1"/>
          <p:nvPr/>
        </p:nvSpPr>
        <p:spPr>
          <a:xfrm>
            <a:off x="890250" y="2037425"/>
            <a:ext cx="7363500" cy="2308294"/>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600"/>
              </a:spcBef>
              <a:spcAft>
                <a:spcPts val="0"/>
              </a:spcAft>
              <a:buClr>
                <a:schemeClr val="dk1"/>
              </a:buClr>
              <a:buSzPts val="1100"/>
              <a:buFont typeface="Noto Sans Symbols"/>
              <a:buChar char="⮚"/>
            </a:pPr>
            <a:r>
              <a:rPr lang="en" sz="1100" b="0" i="0" u="none" strike="noStrike" cap="none">
                <a:solidFill>
                  <a:schemeClr val="dk1"/>
                </a:solidFill>
                <a:latin typeface="Calibri"/>
                <a:ea typeface="Calibri"/>
                <a:cs typeface="Calibri"/>
                <a:sym typeface="Calibri"/>
              </a:rPr>
              <a:t>There are two kinds of decoding algorithms for LDPC decoding. </a:t>
            </a:r>
            <a:endParaRPr sz="1100" b="0" i="0" u="none" strike="noStrike" cap="none">
              <a:solidFill>
                <a:schemeClr val="dk1"/>
              </a:solidFill>
              <a:latin typeface="Barlow"/>
              <a:ea typeface="Barlow"/>
              <a:cs typeface="Barlow"/>
              <a:sym typeface="Barlow"/>
            </a:endParaRPr>
          </a:p>
          <a:p>
            <a:pPr marL="171450" marR="0" lvl="0" indent="-171450" algn="l" rtl="0">
              <a:lnSpc>
                <a:spcPct val="100000"/>
              </a:lnSpc>
              <a:spcBef>
                <a:spcPts val="1200"/>
              </a:spcBef>
              <a:spcAft>
                <a:spcPts val="0"/>
              </a:spcAft>
              <a:buClr>
                <a:schemeClr val="dk1"/>
              </a:buClr>
              <a:buSzPts val="1100"/>
              <a:buFont typeface="Noto Sans Symbols"/>
              <a:buChar char="⮚"/>
            </a:pPr>
            <a:r>
              <a:rPr lang="en" sz="1100" b="0" i="0" u="none" strike="noStrike" cap="none">
                <a:solidFill>
                  <a:schemeClr val="dk1"/>
                </a:solidFill>
                <a:latin typeface="Calibri"/>
                <a:ea typeface="Calibri"/>
                <a:cs typeface="Calibri"/>
                <a:sym typeface="Calibri"/>
              </a:rPr>
              <a:t>One decoding algorithm is called hard decision decoding, in which The message passed contains the actual value of bits, such as Bit Flipping Algorithm. </a:t>
            </a:r>
            <a:endParaRPr sz="1100" b="0" i="0" u="none" strike="noStrike" cap="none">
              <a:solidFill>
                <a:schemeClr val="dk1"/>
              </a:solidFill>
              <a:latin typeface="Barlow"/>
              <a:ea typeface="Barlow"/>
              <a:cs typeface="Barlow"/>
              <a:sym typeface="Barlow"/>
            </a:endParaRPr>
          </a:p>
          <a:p>
            <a:pPr marL="171450" marR="0" lvl="0" indent="-171450" algn="l" rtl="0">
              <a:lnSpc>
                <a:spcPct val="100000"/>
              </a:lnSpc>
              <a:spcBef>
                <a:spcPts val="1200"/>
              </a:spcBef>
              <a:spcAft>
                <a:spcPts val="0"/>
              </a:spcAft>
              <a:buClr>
                <a:schemeClr val="dk1"/>
              </a:buClr>
              <a:buSzPts val="1100"/>
              <a:buFont typeface="Noto Sans Symbols"/>
              <a:buChar char="⮚"/>
            </a:pPr>
            <a:r>
              <a:rPr lang="en" sz="1100" b="0" i="0" u="none" strike="noStrike" cap="none">
                <a:solidFill>
                  <a:schemeClr val="dk1"/>
                </a:solidFill>
                <a:latin typeface="Calibri"/>
                <a:ea typeface="Calibri"/>
                <a:cs typeface="Calibri"/>
                <a:sym typeface="Calibri"/>
              </a:rPr>
              <a:t>The other decoding algorithm is called soft decision decoding , in which the message passed is the probability value associated with the occurrence of a particular bit . </a:t>
            </a:r>
            <a:endParaRPr sz="1100" b="0" i="0" u="none" strike="noStrike" cap="none">
              <a:solidFill>
                <a:schemeClr val="dk1"/>
              </a:solidFill>
              <a:latin typeface="Barlow"/>
              <a:ea typeface="Barlow"/>
              <a:cs typeface="Barlow"/>
              <a:sym typeface="Barlow"/>
            </a:endParaRPr>
          </a:p>
          <a:p>
            <a:pPr marL="171450" marR="0" lvl="0" indent="-171450" algn="l" rtl="0">
              <a:lnSpc>
                <a:spcPct val="100000"/>
              </a:lnSpc>
              <a:spcBef>
                <a:spcPts val="1200"/>
              </a:spcBef>
              <a:spcAft>
                <a:spcPts val="0"/>
              </a:spcAft>
              <a:buClr>
                <a:schemeClr val="dk1"/>
              </a:buClr>
              <a:buSzPts val="1100"/>
              <a:buFont typeface="Noto Sans Symbols"/>
              <a:buChar char="⮚"/>
            </a:pPr>
            <a:r>
              <a:rPr lang="en" sz="1100" b="0" i="0" u="none" strike="noStrike" cap="none">
                <a:solidFill>
                  <a:schemeClr val="dk1"/>
                </a:solidFill>
                <a:latin typeface="Calibri"/>
                <a:ea typeface="Calibri"/>
                <a:cs typeface="Calibri"/>
                <a:sym typeface="Calibri"/>
              </a:rPr>
              <a:t>Soft decision decoding is based on the idea of belief propagation. For example, BP Algorithm is soft decision decoding. </a:t>
            </a:r>
            <a:endParaRPr sz="1100" b="0" i="0" u="none" strike="noStrike" cap="none">
              <a:solidFill>
                <a:schemeClr val="dk1"/>
              </a:solidFill>
              <a:latin typeface="Barlow"/>
              <a:ea typeface="Barlow"/>
              <a:cs typeface="Barlow"/>
              <a:sym typeface="Barlow"/>
            </a:endParaRPr>
          </a:p>
          <a:p>
            <a:pPr marL="171450" marR="0" lvl="0" indent="-171450" algn="l" rtl="0">
              <a:lnSpc>
                <a:spcPct val="100000"/>
              </a:lnSpc>
              <a:spcBef>
                <a:spcPts val="1200"/>
              </a:spcBef>
              <a:spcAft>
                <a:spcPts val="600"/>
              </a:spcAft>
              <a:buClr>
                <a:schemeClr val="dk1"/>
              </a:buClr>
              <a:buSzPts val="1100"/>
              <a:buFont typeface="Noto Sans Symbols"/>
              <a:buChar char="⮚"/>
            </a:pPr>
            <a:r>
              <a:rPr lang="en" sz="1100" b="0" i="0" u="none" strike="noStrike" cap="none">
                <a:solidFill>
                  <a:schemeClr val="dk1"/>
                </a:solidFill>
                <a:latin typeface="Calibri"/>
                <a:ea typeface="Calibri"/>
                <a:cs typeface="Calibri"/>
                <a:sym typeface="Calibri"/>
              </a:rPr>
              <a:t>We will consider soft decision decoding algorithms because soft decision decoding algorithms in the log domain provide better performance than hard decision decoding algorithms regardless of the SNR level. </a:t>
            </a:r>
            <a:endParaRPr sz="1100" b="0" i="0" u="none" strike="noStrike" cap="none">
              <a:solidFill>
                <a:schemeClr val="dk1"/>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1"/>
          <p:cNvSpPr txBox="1">
            <a:spLocks noGrp="1"/>
          </p:cNvSpPr>
          <p:nvPr>
            <p:ph type="title"/>
          </p:nvPr>
        </p:nvSpPr>
        <p:spPr>
          <a:xfrm>
            <a:off x="3589375" y="1730875"/>
            <a:ext cx="4815300" cy="1362300"/>
          </a:xfrm>
          <a:prstGeom prst="rect">
            <a:avLst/>
          </a:prstGeom>
          <a:noFill/>
          <a:ln>
            <a:noFill/>
          </a:ln>
        </p:spPr>
        <p:txBody>
          <a:bodyPr spcFirstLastPara="1" wrap="square" lIns="91425" tIns="91425" rIns="91425" bIns="91425" anchor="b" anchorCtr="0">
            <a:noAutofit/>
          </a:bodyPr>
          <a:lstStyle/>
          <a:p>
            <a:pPr marL="0" lvl="0" indent="0" algn="r" rtl="0">
              <a:lnSpc>
                <a:spcPct val="60000"/>
              </a:lnSpc>
              <a:spcBef>
                <a:spcPts val="0"/>
              </a:spcBef>
              <a:spcAft>
                <a:spcPts val="0"/>
              </a:spcAft>
              <a:buSzPts val="3500"/>
              <a:buNone/>
            </a:pPr>
            <a:r>
              <a:rPr lang="en" sz="5700">
                <a:latin typeface="Bell MT"/>
                <a:ea typeface="Bell MT"/>
                <a:cs typeface="Bell MT"/>
                <a:sym typeface="Bell MT"/>
              </a:rPr>
              <a:t>Hard Decision Decoding</a:t>
            </a:r>
            <a:endParaRPr sz="5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2"/>
          <p:cNvSpPr txBox="1"/>
          <p:nvPr/>
        </p:nvSpPr>
        <p:spPr>
          <a:xfrm>
            <a:off x="579549" y="376425"/>
            <a:ext cx="7465200" cy="492600"/>
          </a:xfrm>
          <a:prstGeom prst="rect">
            <a:avLst/>
          </a:prstGeom>
          <a:noFill/>
          <a:ln>
            <a:noFill/>
          </a:ln>
        </p:spPr>
        <p:txBody>
          <a:bodyPr spcFirstLastPara="1" wrap="square" lIns="91425" tIns="91425" rIns="91425" bIns="91425" anchor="ctr" anchorCtr="0">
            <a:spAutoFit/>
          </a:bodyPr>
          <a:lstStyle/>
          <a:p>
            <a:pPr marL="0" marR="0" lvl="0" indent="0" algn="l" rtl="0">
              <a:lnSpc>
                <a:spcPct val="55555"/>
              </a:lnSpc>
              <a:spcBef>
                <a:spcPts val="0"/>
              </a:spcBef>
              <a:spcAft>
                <a:spcPts val="0"/>
              </a:spcAft>
              <a:buClr>
                <a:srgbClr val="000000"/>
              </a:buClr>
              <a:buSzPts val="3600"/>
              <a:buFont typeface="Arial"/>
              <a:buNone/>
            </a:pPr>
            <a:r>
              <a:rPr lang="en" sz="3600" b="1" i="0" u="none" strike="noStrike" cap="none">
                <a:solidFill>
                  <a:schemeClr val="dk1"/>
                </a:solidFill>
                <a:latin typeface="Bell MT"/>
                <a:ea typeface="Bell MT"/>
                <a:cs typeface="Bell MT"/>
                <a:sym typeface="Bell MT"/>
              </a:rPr>
              <a:t>Hard Decision Decoding</a:t>
            </a:r>
            <a:endParaRPr sz="3600" b="1" i="0" u="none" strike="noStrike" cap="none">
              <a:solidFill>
                <a:schemeClr val="dk1"/>
              </a:solidFill>
              <a:latin typeface="Bell MT"/>
              <a:ea typeface="Bell MT"/>
              <a:cs typeface="Bell MT"/>
              <a:sym typeface="Bell MT"/>
            </a:endParaRPr>
          </a:p>
        </p:txBody>
      </p:sp>
      <p:pic>
        <p:nvPicPr>
          <p:cNvPr id="468" name="Google Shape;468;p22"/>
          <p:cNvPicPr preferRelativeResize="0"/>
          <p:nvPr/>
        </p:nvPicPr>
        <p:blipFill rotWithShape="1">
          <a:blip r:embed="rId3">
            <a:alphaModFix/>
          </a:blip>
          <a:srcRect/>
          <a:stretch/>
        </p:blipFill>
        <p:spPr>
          <a:xfrm>
            <a:off x="6986046" y="4292329"/>
            <a:ext cx="1387211" cy="169234"/>
          </a:xfrm>
          <a:prstGeom prst="rect">
            <a:avLst/>
          </a:prstGeom>
          <a:noFill/>
          <a:ln>
            <a:noFill/>
          </a:ln>
        </p:spPr>
      </p:pic>
      <p:pic>
        <p:nvPicPr>
          <p:cNvPr id="469" name="Google Shape;469;p22"/>
          <p:cNvPicPr preferRelativeResize="0"/>
          <p:nvPr/>
        </p:nvPicPr>
        <p:blipFill rotWithShape="1">
          <a:blip r:embed="rId4">
            <a:alphaModFix/>
          </a:blip>
          <a:srcRect/>
          <a:stretch/>
        </p:blipFill>
        <p:spPr>
          <a:xfrm>
            <a:off x="1417663" y="1660525"/>
            <a:ext cx="6308676" cy="1628375"/>
          </a:xfrm>
          <a:prstGeom prst="rect">
            <a:avLst/>
          </a:prstGeom>
          <a:noFill/>
          <a:ln>
            <a:noFill/>
          </a:ln>
        </p:spPr>
      </p:pic>
      <p:pic>
        <p:nvPicPr>
          <p:cNvPr id="470" name="Google Shape;470;p22"/>
          <p:cNvPicPr preferRelativeResize="0"/>
          <p:nvPr/>
        </p:nvPicPr>
        <p:blipFill rotWithShape="1">
          <a:blip r:embed="rId5">
            <a:alphaModFix/>
          </a:blip>
          <a:srcRect/>
          <a:stretch/>
        </p:blipFill>
        <p:spPr>
          <a:xfrm>
            <a:off x="3111675" y="3464800"/>
            <a:ext cx="3248438" cy="1655500"/>
          </a:xfrm>
          <a:prstGeom prst="rect">
            <a:avLst/>
          </a:prstGeom>
          <a:noFill/>
          <a:ln>
            <a:noFill/>
          </a:ln>
        </p:spPr>
      </p:pic>
      <p:sp>
        <p:nvSpPr>
          <p:cNvPr id="471" name="Google Shape;471;p22"/>
          <p:cNvSpPr txBox="1"/>
          <p:nvPr/>
        </p:nvSpPr>
        <p:spPr>
          <a:xfrm>
            <a:off x="2544300" y="3861225"/>
            <a:ext cx="676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Barlow"/>
                <a:ea typeface="Barlow"/>
                <a:cs typeface="Barlow"/>
                <a:sym typeface="Barlow"/>
              </a:rPr>
              <a:t>H  =</a:t>
            </a:r>
            <a:endParaRPr sz="1600" b="1" i="0" u="none" strike="noStrike" cap="none">
              <a:solidFill>
                <a:schemeClr val="dk1"/>
              </a:solidFill>
              <a:latin typeface="Barlow"/>
              <a:ea typeface="Barlow"/>
              <a:cs typeface="Barlow"/>
              <a:sym typeface="Barlow"/>
            </a:endParaRPr>
          </a:p>
        </p:txBody>
      </p:sp>
      <p:sp>
        <p:nvSpPr>
          <p:cNvPr id="472" name="Google Shape;472;p22"/>
          <p:cNvSpPr txBox="1"/>
          <p:nvPr/>
        </p:nvSpPr>
        <p:spPr>
          <a:xfrm>
            <a:off x="656050" y="869025"/>
            <a:ext cx="81597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This parity check matrix H can be represented by a Tanner Graph,</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which is a Bipartite Graph:</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3"/>
          <p:cNvSpPr txBox="1"/>
          <p:nvPr/>
        </p:nvSpPr>
        <p:spPr>
          <a:xfrm>
            <a:off x="579549" y="376425"/>
            <a:ext cx="7465200" cy="1108200"/>
          </a:xfrm>
          <a:prstGeom prst="rect">
            <a:avLst/>
          </a:prstGeom>
          <a:noFill/>
          <a:ln>
            <a:noFill/>
          </a:ln>
        </p:spPr>
        <p:txBody>
          <a:bodyPr spcFirstLastPara="1" wrap="square" lIns="91425" tIns="91425" rIns="91425" bIns="91425" anchor="ctr" anchorCtr="0">
            <a:spAutoFit/>
          </a:bodyPr>
          <a:lstStyle/>
          <a:p>
            <a:pPr marL="0" marR="0" lvl="0" indent="0" algn="l" rtl="0">
              <a:lnSpc>
                <a:spcPct val="55555"/>
              </a:lnSpc>
              <a:spcBef>
                <a:spcPts val="0"/>
              </a:spcBef>
              <a:spcAft>
                <a:spcPts val="0"/>
              </a:spcAft>
              <a:buClr>
                <a:srgbClr val="000000"/>
              </a:buClr>
              <a:buSzPts val="3600"/>
              <a:buFont typeface="Arial"/>
              <a:buNone/>
            </a:pPr>
            <a:r>
              <a:rPr lang="en" sz="3600" b="1" i="0" u="none" strike="noStrike" cap="none">
                <a:solidFill>
                  <a:schemeClr val="dk1"/>
                </a:solidFill>
                <a:latin typeface="Bell MT"/>
                <a:ea typeface="Bell MT"/>
                <a:cs typeface="Bell MT"/>
                <a:sym typeface="Bell MT"/>
              </a:rPr>
              <a:t>Hard Decision Message Passing</a:t>
            </a:r>
            <a:endParaRPr sz="1400" b="0" i="0" u="none" strike="noStrike" cap="none">
              <a:solidFill>
                <a:srgbClr val="000000"/>
              </a:solidFill>
              <a:latin typeface="Arial"/>
              <a:ea typeface="Arial"/>
              <a:cs typeface="Arial"/>
              <a:sym typeface="Arial"/>
            </a:endParaRPr>
          </a:p>
          <a:p>
            <a:pPr marL="0" marR="0" lvl="0" indent="0" algn="l" rtl="0">
              <a:lnSpc>
                <a:spcPct val="55555"/>
              </a:lnSpc>
              <a:spcBef>
                <a:spcPts val="0"/>
              </a:spcBef>
              <a:spcAft>
                <a:spcPts val="0"/>
              </a:spcAft>
              <a:buClr>
                <a:srgbClr val="000000"/>
              </a:buClr>
              <a:buSzPts val="3600"/>
              <a:buFont typeface="Arial"/>
              <a:buNone/>
            </a:pPr>
            <a:endParaRPr sz="3600" b="1" i="0" u="none" strike="noStrike" cap="none">
              <a:solidFill>
                <a:schemeClr val="dk1"/>
              </a:solidFill>
              <a:latin typeface="Bell MT"/>
              <a:ea typeface="Bell MT"/>
              <a:cs typeface="Bell MT"/>
              <a:sym typeface="Bell MT"/>
            </a:endParaRPr>
          </a:p>
          <a:p>
            <a:pPr marL="0" marR="0" lvl="0" indent="0" algn="l" rtl="0">
              <a:lnSpc>
                <a:spcPct val="55555"/>
              </a:lnSpc>
              <a:spcBef>
                <a:spcPts val="0"/>
              </a:spcBef>
              <a:spcAft>
                <a:spcPts val="0"/>
              </a:spcAft>
              <a:buClr>
                <a:srgbClr val="000000"/>
              </a:buClr>
              <a:buSzPts val="3600"/>
              <a:buFont typeface="Arial"/>
              <a:buNone/>
            </a:pPr>
            <a:r>
              <a:rPr lang="en" sz="3600" b="1" i="0" u="none" strike="noStrike" cap="none">
                <a:solidFill>
                  <a:schemeClr val="dk1"/>
                </a:solidFill>
                <a:latin typeface="Bell MT"/>
                <a:ea typeface="Bell MT"/>
                <a:cs typeface="Bell MT"/>
                <a:sym typeface="Bell MT"/>
              </a:rPr>
              <a:t>Algorithm</a:t>
            </a:r>
            <a:endParaRPr sz="3600" b="1" i="0" u="none" strike="noStrike" cap="none">
              <a:solidFill>
                <a:schemeClr val="dk1"/>
              </a:solidFill>
              <a:latin typeface="Bell MT"/>
              <a:ea typeface="Bell MT"/>
              <a:cs typeface="Bell MT"/>
              <a:sym typeface="Bell MT"/>
            </a:endParaRPr>
          </a:p>
        </p:txBody>
      </p:sp>
      <p:pic>
        <p:nvPicPr>
          <p:cNvPr id="478" name="Google Shape;478;p23"/>
          <p:cNvPicPr preferRelativeResize="0"/>
          <p:nvPr/>
        </p:nvPicPr>
        <p:blipFill rotWithShape="1">
          <a:blip r:embed="rId3">
            <a:alphaModFix/>
          </a:blip>
          <a:srcRect/>
          <a:stretch/>
        </p:blipFill>
        <p:spPr>
          <a:xfrm>
            <a:off x="6986046" y="4292329"/>
            <a:ext cx="1387211" cy="169234"/>
          </a:xfrm>
          <a:prstGeom prst="rect">
            <a:avLst/>
          </a:prstGeom>
          <a:noFill/>
          <a:ln>
            <a:noFill/>
          </a:ln>
        </p:spPr>
      </p:pic>
      <p:sp>
        <p:nvSpPr>
          <p:cNvPr id="479" name="Google Shape;479;p23"/>
          <p:cNvSpPr txBox="1"/>
          <p:nvPr/>
        </p:nvSpPr>
        <p:spPr>
          <a:xfrm>
            <a:off x="916750" y="1860100"/>
            <a:ext cx="7128000" cy="21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Barlow"/>
                <a:ea typeface="Barlow"/>
                <a:cs typeface="Barlow"/>
                <a:sym typeface="Barlow"/>
              </a:rPr>
              <a:t>Message Passing Iterative Decoding Algorithm</a:t>
            </a:r>
            <a:endParaRPr sz="1600" b="1"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 The received bits are used to compute initial messages from check nodes</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(CNs) to variable nodes (VNs).</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 Iteratively, messages are exchanged between CNs and VNs</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 ach CN computes its outgoing messages based on incoming messages</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from connected VNs</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 Similarly, each VN computes its outgoing messages based on incoming</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messages from connected CNs.</a:t>
            </a:r>
            <a:endParaRPr sz="1400" b="0" i="0" u="none" strike="noStrike" cap="none">
              <a:solidFill>
                <a:schemeClr val="dk1"/>
              </a:solidFill>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5"/>
          <p:cNvSpPr txBox="1"/>
          <p:nvPr/>
        </p:nvSpPr>
        <p:spPr>
          <a:xfrm>
            <a:off x="579549" y="376425"/>
            <a:ext cx="7465200" cy="1108200"/>
          </a:xfrm>
          <a:prstGeom prst="rect">
            <a:avLst/>
          </a:prstGeom>
          <a:noFill/>
          <a:ln>
            <a:noFill/>
          </a:ln>
        </p:spPr>
        <p:txBody>
          <a:bodyPr spcFirstLastPara="1" wrap="square" lIns="91425" tIns="91425" rIns="91425" bIns="91425" anchor="ctr" anchorCtr="0">
            <a:spAutoFit/>
          </a:bodyPr>
          <a:lstStyle/>
          <a:p>
            <a:pPr marL="0" marR="0" lvl="0" indent="0" algn="l" rtl="0">
              <a:lnSpc>
                <a:spcPct val="55555"/>
              </a:lnSpc>
              <a:spcBef>
                <a:spcPts val="0"/>
              </a:spcBef>
              <a:spcAft>
                <a:spcPts val="0"/>
              </a:spcAft>
              <a:buClr>
                <a:srgbClr val="000000"/>
              </a:buClr>
              <a:buSzPts val="3600"/>
              <a:buFont typeface="Arial"/>
              <a:buNone/>
            </a:pPr>
            <a:r>
              <a:rPr lang="en" sz="3600" b="1" i="0" u="none" strike="noStrike" cap="none">
                <a:solidFill>
                  <a:schemeClr val="dk1"/>
                </a:solidFill>
                <a:latin typeface="Bell MT"/>
                <a:ea typeface="Bell MT"/>
                <a:cs typeface="Bell MT"/>
                <a:sym typeface="Bell MT"/>
              </a:rPr>
              <a:t>Hard Decision Message Passing</a:t>
            </a:r>
            <a:endParaRPr sz="1400" b="0" i="0" u="none" strike="noStrike" cap="none">
              <a:solidFill>
                <a:srgbClr val="000000"/>
              </a:solidFill>
              <a:latin typeface="Arial"/>
              <a:ea typeface="Arial"/>
              <a:cs typeface="Arial"/>
              <a:sym typeface="Arial"/>
            </a:endParaRPr>
          </a:p>
          <a:p>
            <a:pPr marL="0" marR="0" lvl="0" indent="0" algn="l" rtl="0">
              <a:lnSpc>
                <a:spcPct val="55555"/>
              </a:lnSpc>
              <a:spcBef>
                <a:spcPts val="0"/>
              </a:spcBef>
              <a:spcAft>
                <a:spcPts val="0"/>
              </a:spcAft>
              <a:buClr>
                <a:srgbClr val="000000"/>
              </a:buClr>
              <a:buSzPts val="3600"/>
              <a:buFont typeface="Arial"/>
              <a:buNone/>
            </a:pPr>
            <a:endParaRPr sz="3600" b="1" i="0" u="none" strike="noStrike" cap="none">
              <a:solidFill>
                <a:schemeClr val="dk1"/>
              </a:solidFill>
              <a:latin typeface="Bell MT"/>
              <a:ea typeface="Bell MT"/>
              <a:cs typeface="Bell MT"/>
              <a:sym typeface="Bell MT"/>
            </a:endParaRPr>
          </a:p>
          <a:p>
            <a:pPr marL="0" marR="0" lvl="0" indent="0" algn="l" rtl="0">
              <a:lnSpc>
                <a:spcPct val="55555"/>
              </a:lnSpc>
              <a:spcBef>
                <a:spcPts val="0"/>
              </a:spcBef>
              <a:spcAft>
                <a:spcPts val="0"/>
              </a:spcAft>
              <a:buClr>
                <a:srgbClr val="000000"/>
              </a:buClr>
              <a:buSzPts val="3600"/>
              <a:buFont typeface="Arial"/>
              <a:buNone/>
            </a:pPr>
            <a:r>
              <a:rPr lang="en" sz="3600" b="1" i="0" u="none" strike="noStrike" cap="none">
                <a:solidFill>
                  <a:schemeClr val="dk1"/>
                </a:solidFill>
                <a:latin typeface="Bell MT"/>
                <a:ea typeface="Bell MT"/>
                <a:cs typeface="Bell MT"/>
                <a:sym typeface="Bell MT"/>
              </a:rPr>
              <a:t>Algorithm</a:t>
            </a:r>
            <a:endParaRPr sz="3600" b="1" i="0" u="none" strike="noStrike" cap="none">
              <a:solidFill>
                <a:schemeClr val="dk1"/>
              </a:solidFill>
              <a:latin typeface="Bell MT"/>
              <a:ea typeface="Bell MT"/>
              <a:cs typeface="Bell MT"/>
              <a:sym typeface="Bell MT"/>
            </a:endParaRPr>
          </a:p>
        </p:txBody>
      </p:sp>
      <p:pic>
        <p:nvPicPr>
          <p:cNvPr id="485" name="Google Shape;485;p25"/>
          <p:cNvPicPr preferRelativeResize="0"/>
          <p:nvPr/>
        </p:nvPicPr>
        <p:blipFill rotWithShape="1">
          <a:blip r:embed="rId3">
            <a:alphaModFix/>
          </a:blip>
          <a:srcRect/>
          <a:stretch/>
        </p:blipFill>
        <p:spPr>
          <a:xfrm>
            <a:off x="6986046" y="4292329"/>
            <a:ext cx="1387211" cy="169234"/>
          </a:xfrm>
          <a:prstGeom prst="rect">
            <a:avLst/>
          </a:prstGeom>
          <a:noFill/>
          <a:ln>
            <a:noFill/>
          </a:ln>
        </p:spPr>
      </p:pic>
      <p:pic>
        <p:nvPicPr>
          <p:cNvPr id="486" name="Google Shape;486;p25"/>
          <p:cNvPicPr preferRelativeResize="0"/>
          <p:nvPr/>
        </p:nvPicPr>
        <p:blipFill rotWithShape="1">
          <a:blip r:embed="rId4">
            <a:alphaModFix/>
          </a:blip>
          <a:srcRect/>
          <a:stretch/>
        </p:blipFill>
        <p:spPr>
          <a:xfrm>
            <a:off x="5238925" y="1308225"/>
            <a:ext cx="2805813" cy="3354075"/>
          </a:xfrm>
          <a:prstGeom prst="rect">
            <a:avLst/>
          </a:prstGeom>
          <a:noFill/>
          <a:ln>
            <a:noFill/>
          </a:ln>
        </p:spPr>
      </p:pic>
      <p:sp>
        <p:nvSpPr>
          <p:cNvPr id="487" name="Google Shape;487;p25"/>
          <p:cNvSpPr txBox="1"/>
          <p:nvPr/>
        </p:nvSpPr>
        <p:spPr>
          <a:xfrm>
            <a:off x="789150" y="1740450"/>
            <a:ext cx="33585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Since each VN is a repetition code, the decoding follows that of the repetition code</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(As per taught in class)</a:t>
            </a:r>
            <a:endParaRPr sz="1400" b="0" i="0" u="none" strike="noStrike" cap="none">
              <a:solidFill>
                <a:schemeClr val="dk1"/>
              </a:solidFill>
              <a:latin typeface="Barlow"/>
              <a:ea typeface="Barlow"/>
              <a:cs typeface="Barlow"/>
              <a:sym typeface="Barlo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4"/>
          <p:cNvSpPr txBox="1"/>
          <p:nvPr/>
        </p:nvSpPr>
        <p:spPr>
          <a:xfrm>
            <a:off x="211223" y="213125"/>
            <a:ext cx="7391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55555"/>
              </a:lnSpc>
              <a:spcBef>
                <a:spcPts val="0"/>
              </a:spcBef>
              <a:spcAft>
                <a:spcPts val="0"/>
              </a:spcAft>
              <a:buClr>
                <a:srgbClr val="000000"/>
              </a:buClr>
              <a:buSzPts val="3600"/>
              <a:buFont typeface="Arial"/>
              <a:buNone/>
            </a:pPr>
            <a:r>
              <a:rPr lang="en" sz="3600" b="1" i="0" u="none" strike="noStrike" cap="none">
                <a:solidFill>
                  <a:schemeClr val="dk1"/>
                </a:solidFill>
                <a:latin typeface="Bell MT"/>
                <a:ea typeface="Bell MT"/>
                <a:cs typeface="Bell MT"/>
                <a:sym typeface="Bell MT"/>
              </a:rPr>
              <a:t>Hard Decision Message Passing </a:t>
            </a:r>
            <a:endParaRPr sz="1400" b="0" i="0" u="none" strike="noStrike" cap="none">
              <a:solidFill>
                <a:srgbClr val="000000"/>
              </a:solidFill>
              <a:latin typeface="Arial"/>
              <a:ea typeface="Arial"/>
              <a:cs typeface="Arial"/>
              <a:sym typeface="Arial"/>
            </a:endParaRPr>
          </a:p>
          <a:p>
            <a:pPr marL="0" marR="0" lvl="0" indent="0" algn="l" rtl="0">
              <a:lnSpc>
                <a:spcPct val="55555"/>
              </a:lnSpc>
              <a:spcBef>
                <a:spcPts val="0"/>
              </a:spcBef>
              <a:spcAft>
                <a:spcPts val="0"/>
              </a:spcAft>
              <a:buClr>
                <a:srgbClr val="000000"/>
              </a:buClr>
              <a:buSzPts val="3600"/>
              <a:buFont typeface="Arial"/>
              <a:buNone/>
            </a:pPr>
            <a:endParaRPr sz="3600" b="1" i="0" u="none" strike="noStrike" cap="none">
              <a:solidFill>
                <a:schemeClr val="dk1"/>
              </a:solidFill>
              <a:latin typeface="Bell MT"/>
              <a:ea typeface="Bell MT"/>
              <a:cs typeface="Bell MT"/>
              <a:sym typeface="Bell MT"/>
            </a:endParaRPr>
          </a:p>
          <a:p>
            <a:pPr marL="0" marR="0" lvl="0" indent="0" algn="l" rtl="0">
              <a:lnSpc>
                <a:spcPct val="55555"/>
              </a:lnSpc>
              <a:spcBef>
                <a:spcPts val="0"/>
              </a:spcBef>
              <a:spcAft>
                <a:spcPts val="0"/>
              </a:spcAft>
              <a:buClr>
                <a:srgbClr val="000000"/>
              </a:buClr>
              <a:buSzPts val="3600"/>
              <a:buFont typeface="Arial"/>
              <a:buNone/>
            </a:pPr>
            <a:r>
              <a:rPr lang="en" sz="3600" b="1" i="0" u="none" strike="noStrike" cap="none">
                <a:solidFill>
                  <a:schemeClr val="dk1"/>
                </a:solidFill>
                <a:latin typeface="Bell MT"/>
                <a:ea typeface="Bell MT"/>
                <a:cs typeface="Bell MT"/>
                <a:sym typeface="Bell MT"/>
              </a:rPr>
              <a:t>Algorithm</a:t>
            </a:r>
            <a:endParaRPr sz="3600" b="1" i="0" u="none" strike="noStrike" cap="none">
              <a:solidFill>
                <a:schemeClr val="dk1"/>
              </a:solidFill>
              <a:latin typeface="Bell MT"/>
              <a:ea typeface="Bell MT"/>
              <a:cs typeface="Bell MT"/>
              <a:sym typeface="Bell MT"/>
            </a:endParaRPr>
          </a:p>
        </p:txBody>
      </p:sp>
      <p:pic>
        <p:nvPicPr>
          <p:cNvPr id="493" name="Google Shape;493;p24"/>
          <p:cNvPicPr preferRelativeResize="0"/>
          <p:nvPr/>
        </p:nvPicPr>
        <p:blipFill rotWithShape="1">
          <a:blip r:embed="rId3">
            <a:alphaModFix/>
          </a:blip>
          <a:srcRect/>
          <a:stretch/>
        </p:blipFill>
        <p:spPr>
          <a:xfrm>
            <a:off x="6986046" y="4292329"/>
            <a:ext cx="1387211" cy="169234"/>
          </a:xfrm>
          <a:prstGeom prst="rect">
            <a:avLst/>
          </a:prstGeom>
          <a:noFill/>
          <a:ln>
            <a:noFill/>
          </a:ln>
        </p:spPr>
      </p:pic>
      <p:pic>
        <p:nvPicPr>
          <p:cNvPr id="494" name="Google Shape;494;p24"/>
          <p:cNvPicPr preferRelativeResize="0"/>
          <p:nvPr/>
        </p:nvPicPr>
        <p:blipFill rotWithShape="1">
          <a:blip r:embed="rId4">
            <a:alphaModFix/>
          </a:blip>
          <a:srcRect/>
          <a:stretch/>
        </p:blipFill>
        <p:spPr>
          <a:xfrm>
            <a:off x="4356450" y="1109700"/>
            <a:ext cx="3919605" cy="3517375"/>
          </a:xfrm>
          <a:prstGeom prst="rect">
            <a:avLst/>
          </a:prstGeom>
          <a:noFill/>
          <a:ln>
            <a:noFill/>
          </a:ln>
        </p:spPr>
      </p:pic>
      <p:sp>
        <p:nvSpPr>
          <p:cNvPr id="495" name="Google Shape;495;p24"/>
          <p:cNvSpPr txBox="1"/>
          <p:nvPr/>
        </p:nvSpPr>
        <p:spPr>
          <a:xfrm>
            <a:off x="765650" y="1637000"/>
            <a:ext cx="29592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Since each CN is a SPC code, the decoding follows that of the SPC code</a:t>
            </a: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(As per taught in class)</a:t>
            </a:r>
            <a:endParaRPr sz="1400" b="0" i="0" u="none" strike="noStrike" cap="none">
              <a:solidFill>
                <a:schemeClr val="dk1"/>
              </a:solidFill>
              <a:latin typeface="Barlow"/>
              <a:ea typeface="Barlow"/>
              <a:cs typeface="Barlow"/>
              <a:sym typeface="Barlo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6"/>
          <p:cNvSpPr txBox="1">
            <a:spLocks noGrp="1"/>
          </p:cNvSpPr>
          <p:nvPr>
            <p:ph type="title"/>
          </p:nvPr>
        </p:nvSpPr>
        <p:spPr>
          <a:xfrm>
            <a:off x="3928375" y="1730875"/>
            <a:ext cx="4476300" cy="1362300"/>
          </a:xfrm>
          <a:prstGeom prst="rect">
            <a:avLst/>
          </a:prstGeom>
          <a:noFill/>
          <a:ln>
            <a:noFill/>
          </a:ln>
        </p:spPr>
        <p:txBody>
          <a:bodyPr spcFirstLastPara="1" wrap="square" lIns="91425" tIns="91425" rIns="91425" bIns="91425" anchor="b" anchorCtr="0">
            <a:noAutofit/>
          </a:bodyPr>
          <a:lstStyle/>
          <a:p>
            <a:pPr marL="0" lvl="0" indent="0" algn="r" rtl="0">
              <a:lnSpc>
                <a:spcPct val="60000"/>
              </a:lnSpc>
              <a:spcBef>
                <a:spcPts val="0"/>
              </a:spcBef>
              <a:spcAft>
                <a:spcPts val="0"/>
              </a:spcAft>
              <a:buSzPts val="3500"/>
              <a:buNone/>
            </a:pPr>
            <a:r>
              <a:rPr lang="en" sz="5700">
                <a:latin typeface="Bell MT"/>
                <a:ea typeface="Bell MT"/>
                <a:cs typeface="Bell MT"/>
                <a:sym typeface="Bell MT"/>
              </a:rPr>
              <a:t>Soft Decision Decoding</a:t>
            </a:r>
            <a:endParaRPr sz="5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
          <p:cNvSpPr txBox="1">
            <a:spLocks noGrp="1"/>
          </p:cNvSpPr>
          <p:nvPr>
            <p:ph type="title"/>
          </p:nvPr>
        </p:nvSpPr>
        <p:spPr>
          <a:xfrm>
            <a:off x="177425" y="124375"/>
            <a:ext cx="3697800" cy="73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Signs :</a:t>
            </a:r>
            <a:endParaRPr/>
          </a:p>
        </p:txBody>
      </p:sp>
      <p:pic>
        <p:nvPicPr>
          <p:cNvPr id="246" name="Google Shape;246;p3" title="WhatsApp Image 2025-04-19 at 00.28.32.jpeg"/>
          <p:cNvPicPr preferRelativeResize="0"/>
          <p:nvPr/>
        </p:nvPicPr>
        <p:blipFill rotWithShape="1">
          <a:blip r:embed="rId3">
            <a:alphaModFix/>
          </a:blip>
          <a:srcRect/>
          <a:stretch/>
        </p:blipFill>
        <p:spPr>
          <a:xfrm>
            <a:off x="466925" y="740575"/>
            <a:ext cx="1410051" cy="800225"/>
          </a:xfrm>
          <a:prstGeom prst="rect">
            <a:avLst/>
          </a:prstGeom>
          <a:noFill/>
          <a:ln>
            <a:noFill/>
          </a:ln>
        </p:spPr>
      </p:pic>
      <p:pic>
        <p:nvPicPr>
          <p:cNvPr id="247" name="Google Shape;247;p3" title="Screenshot 2025-04-19 at 1.14.06 AM.png"/>
          <p:cNvPicPr preferRelativeResize="0"/>
          <p:nvPr/>
        </p:nvPicPr>
        <p:blipFill rotWithShape="1">
          <a:blip r:embed="rId4">
            <a:alphaModFix/>
          </a:blip>
          <a:srcRect/>
          <a:stretch/>
        </p:blipFill>
        <p:spPr>
          <a:xfrm>
            <a:off x="2297200" y="717275"/>
            <a:ext cx="1680901" cy="846824"/>
          </a:xfrm>
          <a:prstGeom prst="rect">
            <a:avLst/>
          </a:prstGeom>
          <a:noFill/>
          <a:ln>
            <a:noFill/>
          </a:ln>
        </p:spPr>
      </p:pic>
      <p:pic>
        <p:nvPicPr>
          <p:cNvPr id="248" name="Google Shape;248;p3" title="WhatsApp Image 2025-04-19 at 00.20.16.jpeg"/>
          <p:cNvPicPr preferRelativeResize="0"/>
          <p:nvPr/>
        </p:nvPicPr>
        <p:blipFill rotWithShape="1">
          <a:blip r:embed="rId5">
            <a:alphaModFix/>
          </a:blip>
          <a:srcRect/>
          <a:stretch/>
        </p:blipFill>
        <p:spPr>
          <a:xfrm rot="5400000">
            <a:off x="4784350" y="124574"/>
            <a:ext cx="877800" cy="2085401"/>
          </a:xfrm>
          <a:prstGeom prst="rect">
            <a:avLst/>
          </a:prstGeom>
          <a:noFill/>
          <a:ln>
            <a:noFill/>
          </a:ln>
        </p:spPr>
      </p:pic>
      <p:pic>
        <p:nvPicPr>
          <p:cNvPr id="249" name="Google Shape;249;p3" title="Screenshot 2025-04-19 at 1.17.01 AM.png"/>
          <p:cNvPicPr preferRelativeResize="0"/>
          <p:nvPr/>
        </p:nvPicPr>
        <p:blipFill rotWithShape="1">
          <a:blip r:embed="rId6">
            <a:alphaModFix/>
          </a:blip>
          <a:srcRect/>
          <a:stretch/>
        </p:blipFill>
        <p:spPr>
          <a:xfrm>
            <a:off x="588300" y="1758575"/>
            <a:ext cx="1288675" cy="1351050"/>
          </a:xfrm>
          <a:prstGeom prst="rect">
            <a:avLst/>
          </a:prstGeom>
          <a:noFill/>
          <a:ln>
            <a:noFill/>
          </a:ln>
        </p:spPr>
      </p:pic>
      <p:pic>
        <p:nvPicPr>
          <p:cNvPr id="250" name="Google Shape;250;p3" title="Screenshot 2025-04-19 at 1.17.12 AM.png"/>
          <p:cNvPicPr preferRelativeResize="0"/>
          <p:nvPr/>
        </p:nvPicPr>
        <p:blipFill rotWithShape="1">
          <a:blip r:embed="rId7">
            <a:alphaModFix/>
          </a:blip>
          <a:srcRect/>
          <a:stretch/>
        </p:blipFill>
        <p:spPr>
          <a:xfrm>
            <a:off x="2297200" y="1758575"/>
            <a:ext cx="1680899" cy="1351050"/>
          </a:xfrm>
          <a:prstGeom prst="rect">
            <a:avLst/>
          </a:prstGeom>
          <a:noFill/>
          <a:ln>
            <a:noFill/>
          </a:ln>
        </p:spPr>
      </p:pic>
      <p:pic>
        <p:nvPicPr>
          <p:cNvPr id="251" name="Google Shape;251;p3" title="Screenshot 2025-04-19 at 1.18.10 AM.png"/>
          <p:cNvPicPr preferRelativeResize="0"/>
          <p:nvPr/>
        </p:nvPicPr>
        <p:blipFill rotWithShape="1">
          <a:blip r:embed="rId8">
            <a:alphaModFix/>
          </a:blip>
          <a:srcRect/>
          <a:stretch/>
        </p:blipFill>
        <p:spPr>
          <a:xfrm>
            <a:off x="4180550" y="1758575"/>
            <a:ext cx="2085400" cy="1351050"/>
          </a:xfrm>
          <a:prstGeom prst="rect">
            <a:avLst/>
          </a:prstGeom>
          <a:noFill/>
          <a:ln>
            <a:noFill/>
          </a:ln>
        </p:spPr>
      </p:pic>
      <p:pic>
        <p:nvPicPr>
          <p:cNvPr id="252" name="Google Shape;252;p3" title="Screenshot 2025-04-19 at 1.17.54 AM.png"/>
          <p:cNvPicPr preferRelativeResize="0"/>
          <p:nvPr/>
        </p:nvPicPr>
        <p:blipFill rotWithShape="1">
          <a:blip r:embed="rId9">
            <a:alphaModFix/>
          </a:blip>
          <a:srcRect/>
          <a:stretch/>
        </p:blipFill>
        <p:spPr>
          <a:xfrm>
            <a:off x="1008475" y="3411450"/>
            <a:ext cx="1942400" cy="1351050"/>
          </a:xfrm>
          <a:prstGeom prst="rect">
            <a:avLst/>
          </a:prstGeom>
          <a:noFill/>
          <a:ln>
            <a:noFill/>
          </a:ln>
        </p:spPr>
      </p:pic>
      <p:pic>
        <p:nvPicPr>
          <p:cNvPr id="253" name="Google Shape;253;p3" title="Screenshot 2025-04-19 at 1.17.42 AM.png"/>
          <p:cNvPicPr preferRelativeResize="0"/>
          <p:nvPr/>
        </p:nvPicPr>
        <p:blipFill rotWithShape="1">
          <a:blip r:embed="rId10">
            <a:alphaModFix/>
          </a:blip>
          <a:srcRect/>
          <a:stretch/>
        </p:blipFill>
        <p:spPr>
          <a:xfrm>
            <a:off x="3193675" y="3411450"/>
            <a:ext cx="1590501" cy="1351050"/>
          </a:xfrm>
          <a:prstGeom prst="rect">
            <a:avLst/>
          </a:prstGeom>
          <a:noFill/>
          <a:ln>
            <a:noFill/>
          </a:ln>
        </p:spPr>
      </p:pic>
      <p:pic>
        <p:nvPicPr>
          <p:cNvPr id="254" name="Google Shape;254;p3" title="Screenshot 2025-04-19 at 1.17.29 AM.png"/>
          <p:cNvPicPr preferRelativeResize="0"/>
          <p:nvPr/>
        </p:nvPicPr>
        <p:blipFill rotWithShape="1">
          <a:blip r:embed="rId11">
            <a:alphaModFix/>
          </a:blip>
          <a:srcRect/>
          <a:stretch/>
        </p:blipFill>
        <p:spPr>
          <a:xfrm>
            <a:off x="5173375" y="3371100"/>
            <a:ext cx="1540825" cy="1431850"/>
          </a:xfrm>
          <a:prstGeom prst="rect">
            <a:avLst/>
          </a:prstGeom>
          <a:noFill/>
          <a:ln>
            <a:noFill/>
          </a:ln>
        </p:spPr>
      </p:pic>
      <p:pic>
        <p:nvPicPr>
          <p:cNvPr id="255" name="Google Shape;255;p3"/>
          <p:cNvPicPr preferRelativeResize="0"/>
          <p:nvPr/>
        </p:nvPicPr>
        <p:blipFill rotWithShape="1">
          <a:blip r:embed="rId12">
            <a:alphaModFix/>
          </a:blip>
          <a:srcRect/>
          <a:stretch/>
        </p:blipFill>
        <p:spPr>
          <a:xfrm>
            <a:off x="6354457" y="805950"/>
            <a:ext cx="1910918" cy="800225"/>
          </a:xfrm>
          <a:prstGeom prst="rect">
            <a:avLst/>
          </a:prstGeom>
          <a:noFill/>
          <a:ln>
            <a:noFill/>
          </a:ln>
        </p:spPr>
      </p:pic>
      <p:pic>
        <p:nvPicPr>
          <p:cNvPr id="256" name="Google Shape;256;p3" title="WhatsApp Image 2025-04-19 at 01.16.33.jpeg"/>
          <p:cNvPicPr preferRelativeResize="0"/>
          <p:nvPr/>
        </p:nvPicPr>
        <p:blipFill rotWithShape="1">
          <a:blip r:embed="rId13">
            <a:alphaModFix/>
          </a:blip>
          <a:srcRect/>
          <a:stretch/>
        </p:blipFill>
        <p:spPr>
          <a:xfrm>
            <a:off x="6626125" y="1811350"/>
            <a:ext cx="1680900" cy="12672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grpSp>
        <p:nvGrpSpPr>
          <p:cNvPr id="505" name="Google Shape;505;p27"/>
          <p:cNvGrpSpPr/>
          <p:nvPr/>
        </p:nvGrpSpPr>
        <p:grpSpPr>
          <a:xfrm>
            <a:off x="304778" y="-2286367"/>
            <a:ext cx="9961901" cy="7429880"/>
            <a:chOff x="713237" y="-184550"/>
            <a:chExt cx="8249338" cy="6016097"/>
          </a:xfrm>
        </p:grpSpPr>
        <p:pic>
          <p:nvPicPr>
            <p:cNvPr id="506" name="Google Shape;506;p27"/>
            <p:cNvPicPr preferRelativeResize="0"/>
            <p:nvPr/>
          </p:nvPicPr>
          <p:blipFill rotWithShape="1">
            <a:blip r:embed="rId3">
              <a:alphaModFix/>
            </a:blip>
            <a:srcRect/>
            <a:stretch/>
          </p:blipFill>
          <p:spPr>
            <a:xfrm>
              <a:off x="5352041" y="-184550"/>
              <a:ext cx="2191292" cy="2189249"/>
            </a:xfrm>
            <a:prstGeom prst="rect">
              <a:avLst/>
            </a:prstGeom>
            <a:noFill/>
            <a:ln>
              <a:noFill/>
            </a:ln>
          </p:spPr>
        </p:pic>
        <p:pic>
          <p:nvPicPr>
            <p:cNvPr id="507" name="Google Shape;507;p27"/>
            <p:cNvPicPr preferRelativeResize="0"/>
            <p:nvPr/>
          </p:nvPicPr>
          <p:blipFill rotWithShape="1">
            <a:blip r:embed="rId4">
              <a:alphaModFix/>
            </a:blip>
            <a:srcRect/>
            <a:stretch/>
          </p:blipFill>
          <p:spPr>
            <a:xfrm>
              <a:off x="6704751" y="712306"/>
              <a:ext cx="2257824" cy="2189249"/>
            </a:xfrm>
            <a:prstGeom prst="rect">
              <a:avLst/>
            </a:prstGeom>
            <a:noFill/>
            <a:ln>
              <a:noFill/>
            </a:ln>
          </p:spPr>
        </p:pic>
        <p:pic>
          <p:nvPicPr>
            <p:cNvPr id="508" name="Google Shape;508;p27"/>
            <p:cNvPicPr preferRelativeResize="0"/>
            <p:nvPr/>
          </p:nvPicPr>
          <p:blipFill rotWithShape="1">
            <a:blip r:embed="rId5">
              <a:alphaModFix/>
            </a:blip>
            <a:srcRect/>
            <a:stretch/>
          </p:blipFill>
          <p:spPr>
            <a:xfrm rot="5400000">
              <a:off x="6797918" y="4498834"/>
              <a:ext cx="392400" cy="2273025"/>
            </a:xfrm>
            <a:prstGeom prst="rect">
              <a:avLst/>
            </a:prstGeom>
            <a:noFill/>
            <a:ln>
              <a:noFill/>
            </a:ln>
          </p:spPr>
        </p:pic>
        <p:pic>
          <p:nvPicPr>
            <p:cNvPr id="509" name="Google Shape;509;p27"/>
            <p:cNvPicPr preferRelativeResize="0"/>
            <p:nvPr/>
          </p:nvPicPr>
          <p:blipFill rotWithShape="1">
            <a:blip r:embed="rId6">
              <a:alphaModFix/>
            </a:blip>
            <a:srcRect/>
            <a:stretch/>
          </p:blipFill>
          <p:spPr>
            <a:xfrm rot="5400000">
              <a:off x="222200" y="491037"/>
              <a:ext cx="2004699" cy="1022625"/>
            </a:xfrm>
            <a:prstGeom prst="rect">
              <a:avLst/>
            </a:prstGeom>
            <a:noFill/>
            <a:ln>
              <a:noFill/>
            </a:ln>
          </p:spPr>
        </p:pic>
      </p:grpSp>
      <p:sp>
        <p:nvSpPr>
          <p:cNvPr id="510" name="Google Shape;510;p27"/>
          <p:cNvSpPr txBox="1"/>
          <p:nvPr/>
        </p:nvSpPr>
        <p:spPr>
          <a:xfrm>
            <a:off x="409825" y="476775"/>
            <a:ext cx="67704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4000"/>
              <a:buFont typeface="Arial"/>
              <a:buNone/>
            </a:pPr>
            <a:r>
              <a:rPr lang="en" sz="4000" b="0" i="0" u="none" strike="noStrike" cap="none">
                <a:solidFill>
                  <a:srgbClr val="FFFFFF"/>
                </a:solidFill>
                <a:latin typeface="Calibri"/>
                <a:ea typeface="Calibri"/>
                <a:cs typeface="Calibri"/>
                <a:sym typeface="Calibri"/>
              </a:rPr>
              <a:t>Storage Matrix L</a:t>
            </a:r>
            <a:endParaRPr sz="4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11" name="Google Shape;511;p27"/>
          <p:cNvSpPr txBox="1"/>
          <p:nvPr/>
        </p:nvSpPr>
        <p:spPr>
          <a:xfrm>
            <a:off x="850425" y="1326700"/>
            <a:ext cx="7132500" cy="40020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0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L: Sparse matrix of same dimensions as parity-check matrix</a:t>
            </a:r>
            <a:endParaRPr sz="2000" b="0" i="0" u="none" strike="noStrike" cap="none">
              <a:solidFill>
                <a:schemeClr val="dk1"/>
              </a:solidFill>
              <a:latin typeface="Calibri"/>
              <a:ea typeface="Calibri"/>
              <a:cs typeface="Calibri"/>
              <a:sym typeface="Calibri"/>
            </a:endParaRPr>
          </a:p>
          <a:p>
            <a:pPr marL="914400" marR="0" lvl="1" indent="-355600" algn="l" rtl="0">
              <a:lnSpc>
                <a:spcPct val="10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NR, rate-1/2: L is a (22 x 46) * 48 sparse matrix  </a:t>
            </a:r>
            <a:endParaRPr sz="2000" b="0" i="0" u="none" strike="noStrike" cap="none">
              <a:solidFill>
                <a:schemeClr val="dk1"/>
              </a:solidFill>
              <a:latin typeface="Calibri"/>
              <a:ea typeface="Calibri"/>
              <a:cs typeface="Calibri"/>
              <a:sym typeface="Calibri"/>
            </a:endParaRPr>
          </a:p>
          <a:p>
            <a:pPr marL="914400" marR="0" lvl="1" indent="-355600" algn="l" rtl="0">
              <a:lnSpc>
                <a:spcPct val="10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Toy example: L is a 4 x 7 matrix  </a:t>
            </a:r>
            <a:endParaRPr sz="20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L[i,j] = 0 if H[i,j] = 0  </a:t>
            </a:r>
            <a:endParaRPr sz="2000" b="0" i="0" u="none" strike="noStrike" cap="none">
              <a:solidFill>
                <a:schemeClr val="dk1"/>
              </a:solidFill>
              <a:latin typeface="Calibri"/>
              <a:ea typeface="Calibri"/>
              <a:cs typeface="Calibri"/>
              <a:sym typeface="Calibri"/>
            </a:endParaRPr>
          </a:p>
          <a:p>
            <a:pPr marL="137160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914400" marR="0" lvl="1" indent="-355600" algn="l" rtl="0">
              <a:lnSpc>
                <a:spcPct val="10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L[i,j] can be nonzero only if H[i,j] = 1</a:t>
            </a:r>
            <a:endParaRPr sz="2000" b="0" i="0" u="none" strike="noStrike" cap="none">
              <a:solidFill>
                <a:schemeClr val="dk1"/>
              </a:solidFill>
              <a:latin typeface="Calibri"/>
              <a:ea typeface="Calibri"/>
              <a:cs typeface="Calibri"/>
              <a:sym typeface="Calibri"/>
            </a:endParaRPr>
          </a:p>
          <a:p>
            <a:pPr marL="914400" marR="0" lvl="1" indent="-355600" algn="l" rtl="0">
              <a:lnSpc>
                <a:spcPct val="12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We will use above matrix for illustration</a:t>
            </a:r>
            <a:endParaRPr sz="2000" b="0" i="0" u="none" strike="noStrike" cap="none">
              <a:solidFill>
                <a:schemeClr val="dk1"/>
              </a:solidFill>
              <a:latin typeface="Calibri"/>
              <a:ea typeface="Calibri"/>
              <a:cs typeface="Calibri"/>
              <a:sym typeface="Calibri"/>
            </a:endParaRPr>
          </a:p>
          <a:p>
            <a:pPr marL="914400" marR="0" lvl="1" indent="-355600" algn="l" rtl="0">
              <a:lnSpc>
                <a:spcPct val="12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Typically, a much larger matrix is used!</a:t>
            </a: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br>
              <a:rPr lang="en" sz="2000" b="0" i="0" u="none" strike="noStrike" cap="none">
                <a:solidFill>
                  <a:schemeClr val="dk1"/>
                </a:solidFill>
                <a:latin typeface="Calibri"/>
                <a:ea typeface="Calibri"/>
                <a:cs typeface="Calibri"/>
                <a:sym typeface="Calibri"/>
              </a:rPr>
            </a:b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8"/>
          <p:cNvSpPr txBox="1"/>
          <p:nvPr/>
        </p:nvSpPr>
        <p:spPr>
          <a:xfrm>
            <a:off x="335500" y="467325"/>
            <a:ext cx="3870300" cy="4556100"/>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2000"/>
              <a:buFont typeface="Arial"/>
              <a:buNone/>
            </a:pPr>
            <a:r>
              <a:rPr lang="en"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20000"/>
              </a:lnSpc>
              <a:spcBef>
                <a:spcPts val="0"/>
              </a:spcBef>
              <a:spcAft>
                <a:spcPts val="0"/>
              </a:spcAft>
              <a:buClr>
                <a:srgbClr val="000000"/>
              </a:buClr>
              <a:buSzPts val="2000"/>
              <a:buFont typeface="Arial"/>
              <a:buNone/>
            </a:pPr>
            <a:r>
              <a:rPr lang="en" sz="2000" b="0" i="0" u="none" strike="noStrike" cap="none">
                <a:solidFill>
                  <a:schemeClr val="dk1"/>
                </a:solidFill>
                <a:latin typeface="Calibri"/>
                <a:ea typeface="Calibri"/>
                <a:cs typeface="Calibri"/>
                <a:sym typeface="Calibri"/>
              </a:rPr>
              <a:t>       [ 1  1  1  0  1  0  0 ]  </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H = [ 0  1  1  1  0  1  0 ]  </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       [ 1  1  0  1  0  0  1 ]  </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       [ 1  0  1  0  1  1  1 ]</a:t>
            </a:r>
            <a:endParaRPr sz="2000" b="0" i="0" u="none" strike="noStrike" cap="none">
              <a:solidFill>
                <a:schemeClr val="dk1"/>
              </a:solidFill>
              <a:latin typeface="Calibri"/>
              <a:ea typeface="Calibri"/>
              <a:cs typeface="Calibri"/>
              <a:sym typeface="Calibri"/>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20000"/>
              </a:lnSpc>
              <a:spcBef>
                <a:spcPts val="0"/>
              </a:spcBef>
              <a:spcAft>
                <a:spcPts val="0"/>
              </a:spcAft>
              <a:buClr>
                <a:schemeClr val="dk1"/>
              </a:buClr>
              <a:buSzPts val="4800"/>
              <a:buFont typeface="Archivo Narrow"/>
              <a:buNone/>
            </a:pPr>
            <a:r>
              <a:rPr lang="en" sz="2000" b="0" i="0" u="none" strike="noStrike" cap="none">
                <a:solidFill>
                  <a:schemeClr val="dk1"/>
                </a:solidFill>
                <a:latin typeface="Calibri"/>
                <a:ea typeface="Calibri"/>
                <a:cs typeface="Calibri"/>
                <a:sym typeface="Calibri"/>
              </a:rPr>
              <a:t> L = [ x1   x2   x3   0    0   x4   0 ]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4800"/>
              <a:buFont typeface="Archivo Narrow"/>
              <a:buNone/>
            </a:pPr>
            <a:r>
              <a:rPr lang="en" sz="2000" b="0" i="0" u="none" strike="noStrike" cap="none">
                <a:solidFill>
                  <a:schemeClr val="dk1"/>
                </a:solidFill>
                <a:latin typeface="Calibri"/>
                <a:ea typeface="Calibri"/>
                <a:cs typeface="Calibri"/>
                <a:sym typeface="Calibri"/>
              </a:rPr>
              <a:t>       [  0   x5   x6   x7   0   x8   0 ]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4800"/>
              <a:buFont typeface="Archivo Narrow"/>
              <a:buNone/>
            </a:pPr>
            <a:r>
              <a:rPr lang="en" sz="2000" b="0" i="0" u="none" strike="noStrike" cap="none">
                <a:solidFill>
                  <a:schemeClr val="dk1"/>
                </a:solidFill>
                <a:latin typeface="Calibri"/>
                <a:ea typeface="Calibri"/>
                <a:cs typeface="Calibri"/>
                <a:sym typeface="Calibri"/>
              </a:rPr>
              <a:t>       [ x9  x10   0   x11   0   0   x12 ]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4800"/>
              <a:buFont typeface="Archivo Narrow"/>
              <a:buNone/>
            </a:pPr>
            <a:r>
              <a:rPr lang="en" sz="2000" b="0" i="0" u="none" strike="noStrike" cap="none">
                <a:solidFill>
                  <a:schemeClr val="dk1"/>
                </a:solidFill>
                <a:latin typeface="Calibri"/>
                <a:ea typeface="Calibri"/>
                <a:cs typeface="Calibri"/>
                <a:sym typeface="Calibri"/>
              </a:rPr>
              <a:t>       [ x13   0  x14   0   x15  x16  x17 ]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p:txBody>
      </p:sp>
      <p:sp>
        <p:nvSpPr>
          <p:cNvPr id="517" name="Google Shape;517;p28"/>
          <p:cNvSpPr txBox="1"/>
          <p:nvPr/>
        </p:nvSpPr>
        <p:spPr>
          <a:xfrm>
            <a:off x="4299400" y="1023375"/>
            <a:ext cx="5331300" cy="357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Barlow"/>
                <a:ea typeface="Barlow"/>
                <a:cs typeface="Barlow"/>
                <a:sym typeface="Barlow"/>
              </a:rPr>
              <a:t> </a:t>
            </a:r>
            <a:endParaRPr sz="20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Calibri"/>
                <a:ea typeface="Calibri"/>
                <a:cs typeface="Calibri"/>
                <a:sym typeface="Calibri"/>
              </a:rPr>
              <a:t> r    =    [ r1 r2 r3 r4 r5 r6 r7 ]</a:t>
            </a: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Calibri"/>
                <a:ea typeface="Calibri"/>
                <a:cs typeface="Calibri"/>
                <a:sym typeface="Calibri"/>
              </a:rPr>
              <a:t> </a:t>
            </a: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Calibri"/>
                <a:ea typeface="Calibri"/>
                <a:cs typeface="Calibri"/>
                <a:sym typeface="Calibri"/>
              </a:rPr>
              <a:t>              [ r1  r2  r3   0  r5   0   0 ]</a:t>
            </a: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Calibri"/>
                <a:ea typeface="Calibri"/>
                <a:cs typeface="Calibri"/>
                <a:sym typeface="Calibri"/>
              </a:rPr>
              <a:t>  L =       [  0  r2  r3  r4   0  r6   0 ]</a:t>
            </a: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Calibri"/>
                <a:ea typeface="Calibri"/>
                <a:cs typeface="Calibri"/>
                <a:sym typeface="Calibri"/>
              </a:rPr>
              <a:t>              [ r1  r2   0  r4   0   0  r7 ]</a:t>
            </a: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Calibri"/>
                <a:ea typeface="Calibri"/>
                <a:cs typeface="Calibri"/>
                <a:sym typeface="Calibri"/>
              </a:rPr>
              <a:t>              [ r1   0  r3   0  r5  r6  r7 ]</a:t>
            </a: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alibri"/>
              <a:ea typeface="Calibri"/>
              <a:cs typeface="Calibri"/>
              <a:sym typeface="Calibri"/>
            </a:endParaRPr>
          </a:p>
          <a:p>
            <a:pPr marL="457200" marR="0" lvl="0" indent="-355600" algn="l" rtl="0">
              <a:lnSpc>
                <a:spcPct val="100000"/>
              </a:lnSpc>
              <a:spcBef>
                <a:spcPts val="0"/>
              </a:spcBef>
              <a:spcAft>
                <a:spcPts val="0"/>
              </a:spcAft>
              <a:buClr>
                <a:srgbClr val="FFFFFF"/>
              </a:buClr>
              <a:buSzPts val="2000"/>
              <a:buFont typeface="Calibri"/>
              <a:buChar char="➢"/>
            </a:pPr>
            <a:r>
              <a:rPr lang="en" sz="2000" b="0" i="0" u="none" strike="noStrike" cap="none">
                <a:solidFill>
                  <a:srgbClr val="FFFFFF"/>
                </a:solidFill>
                <a:latin typeface="Calibri"/>
                <a:ea typeface="Calibri"/>
                <a:cs typeface="Calibri"/>
                <a:sym typeface="Calibri"/>
              </a:rPr>
              <a:t>L[ N[j, i], j ] = rj for j = 1, 2, ..., n and for i = 1, 2, ..., t[j]</a:t>
            </a: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29"/>
          <p:cNvSpPr txBox="1"/>
          <p:nvPr/>
        </p:nvSpPr>
        <p:spPr>
          <a:xfrm>
            <a:off x="793300" y="216750"/>
            <a:ext cx="6792300" cy="26628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00000"/>
              </a:lnSpc>
              <a:spcBef>
                <a:spcPts val="0"/>
              </a:spcBef>
              <a:spcAft>
                <a:spcPts val="0"/>
              </a:spcAft>
              <a:buClr>
                <a:schemeClr val="dk1"/>
              </a:buClr>
              <a:buSzPts val="2100"/>
              <a:buFont typeface="Arial"/>
              <a:buChar char="❖"/>
            </a:pPr>
            <a:r>
              <a:rPr lang="en" sz="2100" b="1" i="0" u="none" strike="noStrike" cap="none">
                <a:solidFill>
                  <a:schemeClr val="dk1"/>
                </a:solidFill>
                <a:latin typeface="Calibri"/>
                <a:ea typeface="Calibri"/>
                <a:cs typeface="Calibri"/>
                <a:sym typeface="Calibri"/>
              </a:rPr>
              <a:t>For each row , Min-Sum SPC  SISO</a:t>
            </a:r>
            <a:endParaRPr sz="2100" b="1" i="0" u="none" strike="noStrike" cap="none">
              <a:solidFill>
                <a:schemeClr val="dk1"/>
              </a:solidFill>
              <a:latin typeface="Calibri"/>
              <a:ea typeface="Calibri"/>
              <a:cs typeface="Calibri"/>
              <a:sym typeface="Calibri"/>
            </a:endParaRPr>
          </a:p>
          <a:p>
            <a:pPr marL="914400" marR="0" lvl="1" indent="-355600" algn="l" rtl="0">
              <a:lnSpc>
                <a:spcPct val="100000"/>
              </a:lnSpc>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 Magnitude		</a:t>
            </a:r>
            <a:endParaRPr sz="2000" b="0" i="0" u="none" strike="noStrike" cap="none">
              <a:solidFill>
                <a:schemeClr val="dk1"/>
              </a:solidFill>
              <a:latin typeface="Calibri"/>
              <a:ea typeface="Calibri"/>
              <a:cs typeface="Calibri"/>
              <a:sym typeface="Calibri"/>
            </a:endParaRPr>
          </a:p>
          <a:p>
            <a:pPr marL="1371600" marR="0" lvl="2" indent="-355600" algn="l" rtl="0">
              <a:lnSpc>
                <a:spcPct val="100000"/>
              </a:lnSpc>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Min1 = minimum absolute value of all nonzero entries in row</a:t>
            </a:r>
            <a:endParaRPr sz="2000" b="0" i="0" u="none" strike="noStrike" cap="none">
              <a:solidFill>
                <a:schemeClr val="dk1"/>
              </a:solidFill>
              <a:latin typeface="Calibri"/>
              <a:ea typeface="Calibri"/>
              <a:cs typeface="Calibri"/>
              <a:sym typeface="Calibri"/>
            </a:endParaRPr>
          </a:p>
          <a:p>
            <a:pPr marL="1371600" marR="0" lvl="2" indent="-355600" algn="l" rtl="0">
              <a:lnSpc>
                <a:spcPct val="100000"/>
              </a:lnSpc>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Min2 = next higher absolute value</a:t>
            </a:r>
            <a:endParaRPr sz="2000" b="0" i="0" u="none" strike="noStrike" cap="none">
              <a:solidFill>
                <a:schemeClr val="dk1"/>
              </a:solidFill>
              <a:latin typeface="Calibri"/>
              <a:ea typeface="Calibri"/>
              <a:cs typeface="Calibri"/>
              <a:sym typeface="Calibri"/>
            </a:endParaRPr>
          </a:p>
          <a:p>
            <a:pPr marL="1371600" marR="0" lvl="2" indent="-355600" algn="l" rtl="0">
              <a:lnSpc>
                <a:spcPct val="100000"/>
              </a:lnSpc>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Set magnitude of all values (except minimum) = Min1</a:t>
            </a:r>
            <a:endParaRPr sz="2000" b="0" i="0" u="none" strike="noStrike" cap="none">
              <a:solidFill>
                <a:schemeClr val="dk1"/>
              </a:solidFill>
              <a:latin typeface="Calibri"/>
              <a:ea typeface="Calibri"/>
              <a:cs typeface="Calibri"/>
              <a:sym typeface="Calibri"/>
            </a:endParaRPr>
          </a:p>
          <a:p>
            <a:pPr marL="1371600" marR="0" lvl="2" indent="-355600" algn="l" rtl="0">
              <a:lnSpc>
                <a:spcPct val="100000"/>
              </a:lnSpc>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Set magnitude of minimum value = Min2</a:t>
            </a:r>
            <a:endParaRPr sz="2000" b="0" i="0" u="none" strike="noStrike" cap="none">
              <a:solidFill>
                <a:schemeClr val="dk1"/>
              </a:solidFill>
              <a:latin typeface="Calibri"/>
              <a:ea typeface="Calibri"/>
              <a:cs typeface="Calibri"/>
              <a:sym typeface="Calibri"/>
            </a:endParaRPr>
          </a:p>
        </p:txBody>
      </p:sp>
      <p:sp>
        <p:nvSpPr>
          <p:cNvPr id="523" name="Google Shape;523;p29"/>
          <p:cNvSpPr txBox="1"/>
          <p:nvPr/>
        </p:nvSpPr>
        <p:spPr>
          <a:xfrm>
            <a:off x="1402900" y="3005575"/>
            <a:ext cx="5995500" cy="13236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0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Sign</a:t>
            </a:r>
            <a:endParaRPr sz="2000" b="0" i="0" u="none" strike="noStrike" cap="none">
              <a:solidFill>
                <a:schemeClr val="dk1"/>
              </a:solidFill>
              <a:latin typeface="Calibri"/>
              <a:ea typeface="Calibri"/>
              <a:cs typeface="Calibri"/>
              <a:sym typeface="Calibri"/>
            </a:endParaRPr>
          </a:p>
          <a:p>
            <a:pPr marL="1371600" marR="0" lvl="2" indent="-355600" algn="l" rtl="0">
              <a:lnSpc>
                <a:spcPct val="10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Parity = product of signs of entries in row</a:t>
            </a:r>
            <a:endParaRPr sz="2000" b="0" i="0" u="none" strike="noStrike" cap="none">
              <a:solidFill>
                <a:schemeClr val="dk1"/>
              </a:solidFill>
              <a:latin typeface="Calibri"/>
              <a:ea typeface="Calibri"/>
              <a:cs typeface="Calibri"/>
              <a:sym typeface="Calibri"/>
            </a:endParaRPr>
          </a:p>
          <a:p>
            <a:pPr marL="1371600" marR="0" lvl="2" indent="-355600" algn="l" rtl="0">
              <a:lnSpc>
                <a:spcPct val="100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New sign of an entry = (Old Sign) × (Parity)</a:t>
            </a:r>
            <a:br>
              <a:rPr lang="en" sz="2000" b="0" i="0" u="none" strike="noStrike" cap="none">
                <a:solidFill>
                  <a:schemeClr val="dk1"/>
                </a:solidFill>
                <a:latin typeface="Calibri"/>
                <a:ea typeface="Calibri"/>
                <a:cs typeface="Calibri"/>
                <a:sym typeface="Calibri"/>
              </a:rPr>
            </a:br>
            <a:endParaRPr sz="1400" b="0" i="0" u="none" strike="noStrike" cap="none">
              <a:solidFill>
                <a:schemeClr val="dk1"/>
              </a:solidFill>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0"/>
          <p:cNvSpPr txBox="1">
            <a:spLocks noGrp="1"/>
          </p:cNvSpPr>
          <p:nvPr>
            <p:ph type="title"/>
          </p:nvPr>
        </p:nvSpPr>
        <p:spPr>
          <a:xfrm>
            <a:off x="805100" y="1406075"/>
            <a:ext cx="6766200" cy="2789400"/>
          </a:xfrm>
          <a:prstGeom prst="rect">
            <a:avLst/>
          </a:prstGeom>
          <a:noFill/>
          <a:ln>
            <a:noFill/>
          </a:ln>
        </p:spPr>
        <p:txBody>
          <a:bodyPr spcFirstLastPara="1" wrap="square" lIns="91425" tIns="91425" rIns="91425" bIns="91425" anchor="ctr" anchorCtr="0">
            <a:noAutofit/>
          </a:bodyPr>
          <a:lstStyle/>
          <a:p>
            <a:pPr marL="0" lvl="0" indent="0" algn="l" rtl="0">
              <a:lnSpc>
                <a:spcPct val="133333"/>
              </a:lnSpc>
              <a:spcBef>
                <a:spcPts val="0"/>
              </a:spcBef>
              <a:spcAft>
                <a:spcPts val="0"/>
              </a:spcAft>
              <a:buSzPts val="4800"/>
              <a:buNone/>
            </a:pPr>
            <a:br>
              <a:rPr lang="en" sz="1700">
                <a:latin typeface="Calibri"/>
                <a:ea typeface="Calibri"/>
                <a:cs typeface="Calibri"/>
                <a:sym typeface="Calibri"/>
              </a:rPr>
            </a:br>
            <a:r>
              <a:rPr lang="en" sz="1700" b="0">
                <a:latin typeface="Calibri"/>
                <a:ea typeface="Calibri"/>
                <a:cs typeface="Calibri"/>
                <a:sym typeface="Calibri"/>
              </a:rPr>
              <a:t>r    =     [ 0.2  -0.3  1.2  -0.5  0.8  0.6  -1.1 ]</a:t>
            </a:r>
            <a:br>
              <a:rPr lang="en" sz="1700" b="0">
                <a:latin typeface="Calibri"/>
                <a:ea typeface="Calibri"/>
                <a:cs typeface="Calibri"/>
                <a:sym typeface="Calibri"/>
              </a:rPr>
            </a:br>
            <a:br>
              <a:rPr lang="en" sz="1700" b="0">
                <a:latin typeface="Calibri"/>
                <a:ea typeface="Calibri"/>
                <a:cs typeface="Calibri"/>
                <a:sym typeface="Calibri"/>
              </a:rPr>
            </a:br>
            <a:r>
              <a:rPr lang="en" sz="1700" b="0">
                <a:latin typeface="Calibri"/>
                <a:ea typeface="Calibri"/>
                <a:cs typeface="Calibri"/>
                <a:sym typeface="Calibri"/>
              </a:rPr>
              <a:t>         [0.2   - 0.3   1.2       0       0.8      0          0] </a:t>
            </a:r>
            <a:br>
              <a:rPr lang="en" sz="1700" b="0">
                <a:latin typeface="Calibri"/>
                <a:ea typeface="Calibri"/>
                <a:cs typeface="Calibri"/>
                <a:sym typeface="Calibri"/>
              </a:rPr>
            </a:br>
            <a:r>
              <a:rPr lang="en" sz="1700" b="0">
                <a:latin typeface="Calibri"/>
                <a:ea typeface="Calibri"/>
                <a:cs typeface="Calibri"/>
                <a:sym typeface="Calibri"/>
              </a:rPr>
              <a:t>L =    [0      -0.3    1.2    -0.5       0       0.6        0] </a:t>
            </a:r>
            <a:br>
              <a:rPr lang="en" sz="1700" b="0">
                <a:latin typeface="Calibri"/>
                <a:ea typeface="Calibri"/>
                <a:cs typeface="Calibri"/>
                <a:sym typeface="Calibri"/>
              </a:rPr>
            </a:br>
            <a:r>
              <a:rPr lang="en" sz="1700" b="0">
                <a:latin typeface="Calibri"/>
                <a:ea typeface="Calibri"/>
                <a:cs typeface="Calibri"/>
                <a:sym typeface="Calibri"/>
              </a:rPr>
              <a:t>         [0.2   -0.3     0       -0.5      0         0       -1.1]</a:t>
            </a:r>
            <a:br>
              <a:rPr lang="en" sz="1700" b="0">
                <a:latin typeface="Calibri"/>
                <a:ea typeface="Calibri"/>
                <a:cs typeface="Calibri"/>
                <a:sym typeface="Calibri"/>
              </a:rPr>
            </a:br>
            <a:r>
              <a:rPr lang="en" sz="1700" b="0">
                <a:latin typeface="Calibri"/>
                <a:ea typeface="Calibri"/>
                <a:cs typeface="Calibri"/>
                <a:sym typeface="Calibri"/>
              </a:rPr>
              <a:t>         [0.2     0      1.2        0      0.8      0.6     -1.1]</a:t>
            </a:r>
            <a:br>
              <a:rPr lang="en" sz="1700" b="0">
                <a:latin typeface="Calibri"/>
                <a:ea typeface="Calibri"/>
                <a:cs typeface="Calibri"/>
                <a:sym typeface="Calibri"/>
              </a:rPr>
            </a:br>
            <a:br>
              <a:rPr lang="en" sz="1700" b="0">
                <a:latin typeface="Calibri"/>
                <a:ea typeface="Calibri"/>
                <a:cs typeface="Calibri"/>
                <a:sym typeface="Calibri"/>
              </a:rPr>
            </a:br>
            <a:endParaRPr sz="1700" b="0">
              <a:latin typeface="Calibri"/>
              <a:ea typeface="Calibri"/>
              <a:cs typeface="Calibri"/>
              <a:sym typeface="Calibri"/>
            </a:endParaRPr>
          </a:p>
        </p:txBody>
      </p:sp>
      <p:grpSp>
        <p:nvGrpSpPr>
          <p:cNvPr id="529" name="Google Shape;529;p30"/>
          <p:cNvGrpSpPr/>
          <p:nvPr/>
        </p:nvGrpSpPr>
        <p:grpSpPr>
          <a:xfrm>
            <a:off x="-544063" y="-422725"/>
            <a:ext cx="9698590" cy="7331076"/>
            <a:chOff x="-462438" y="-1286900"/>
            <a:chExt cx="9698590" cy="7331076"/>
          </a:xfrm>
        </p:grpSpPr>
        <p:pic>
          <p:nvPicPr>
            <p:cNvPr id="530" name="Google Shape;530;p30"/>
            <p:cNvPicPr preferRelativeResize="0"/>
            <p:nvPr/>
          </p:nvPicPr>
          <p:blipFill rotWithShape="1">
            <a:blip r:embed="rId3">
              <a:alphaModFix/>
            </a:blip>
            <a:srcRect r="16596" b="46388"/>
            <a:stretch/>
          </p:blipFill>
          <p:spPr>
            <a:xfrm>
              <a:off x="1768550" y="3334850"/>
              <a:ext cx="7467602" cy="2709326"/>
            </a:xfrm>
            <a:prstGeom prst="rect">
              <a:avLst/>
            </a:prstGeom>
            <a:noFill/>
            <a:ln>
              <a:noFill/>
            </a:ln>
          </p:spPr>
        </p:pic>
        <p:pic>
          <p:nvPicPr>
            <p:cNvPr id="531" name="Google Shape;531;p30"/>
            <p:cNvPicPr preferRelativeResize="0"/>
            <p:nvPr/>
          </p:nvPicPr>
          <p:blipFill rotWithShape="1">
            <a:blip r:embed="rId4">
              <a:alphaModFix/>
            </a:blip>
            <a:srcRect/>
            <a:stretch/>
          </p:blipFill>
          <p:spPr>
            <a:xfrm>
              <a:off x="552925" y="3183050"/>
              <a:ext cx="2413100" cy="2410875"/>
            </a:xfrm>
            <a:prstGeom prst="rect">
              <a:avLst/>
            </a:prstGeom>
            <a:noFill/>
            <a:ln>
              <a:noFill/>
            </a:ln>
          </p:spPr>
        </p:pic>
        <p:pic>
          <p:nvPicPr>
            <p:cNvPr id="532" name="Google Shape;532;p30"/>
            <p:cNvPicPr preferRelativeResize="0"/>
            <p:nvPr/>
          </p:nvPicPr>
          <p:blipFill rotWithShape="1">
            <a:blip r:embed="rId5">
              <a:alphaModFix/>
            </a:blip>
            <a:srcRect/>
            <a:stretch/>
          </p:blipFill>
          <p:spPr>
            <a:xfrm rot="-5400000">
              <a:off x="-953475" y="-795863"/>
              <a:ext cx="2004699" cy="1022625"/>
            </a:xfrm>
            <a:prstGeom prst="rect">
              <a:avLst/>
            </a:prstGeom>
            <a:noFill/>
            <a:ln>
              <a:noFill/>
            </a:ln>
          </p:spPr>
        </p:pic>
      </p:grpSp>
      <p:sp>
        <p:nvSpPr>
          <p:cNvPr id="533" name="Google Shape;533;p30"/>
          <p:cNvSpPr txBox="1"/>
          <p:nvPr/>
        </p:nvSpPr>
        <p:spPr>
          <a:xfrm>
            <a:off x="-1620400" y="493225"/>
            <a:ext cx="78525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33333"/>
              </a:lnSpc>
              <a:spcBef>
                <a:spcPts val="0"/>
              </a:spcBef>
              <a:spcAft>
                <a:spcPts val="0"/>
              </a:spcAft>
              <a:buClr>
                <a:srgbClr val="000000"/>
              </a:buClr>
              <a:buSzPts val="4800"/>
              <a:buFont typeface="Arial"/>
              <a:buNone/>
            </a:pPr>
            <a:r>
              <a:rPr lang="en" sz="4000" b="1" i="0" u="none" strike="noStrike" cap="none">
                <a:solidFill>
                  <a:schemeClr val="dk1"/>
                </a:solidFill>
                <a:latin typeface="Bell MT"/>
                <a:ea typeface="Bell MT"/>
                <a:cs typeface="Bell MT"/>
                <a:sym typeface="Bell MT"/>
              </a:rPr>
              <a:t>Initialization</a:t>
            </a:r>
            <a:endParaRPr sz="4000" b="0" i="0" u="none" strike="noStrike" cap="none">
              <a:solidFill>
                <a:schemeClr val="dk1"/>
              </a:solidFill>
              <a:latin typeface="Bell MT"/>
              <a:ea typeface="Bell MT"/>
              <a:cs typeface="Bell MT"/>
              <a:sym typeface="Bell M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1"/>
          <p:cNvSpPr txBox="1"/>
          <p:nvPr/>
        </p:nvSpPr>
        <p:spPr>
          <a:xfrm>
            <a:off x="776875" y="865350"/>
            <a:ext cx="53493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  0.2  -0.3   1.2   0    0.8   0    0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L =   [  0    -0.3   1.2  -0.5   0    0.6  0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  0.2  -0.3   0   -0.5    0    0   -1.1 ]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  0.2   0     1.2   0    0.8   0.6 -1.1 ]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 Row Operation on Row 1</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 -0.3   0.2  -0.2   0   -0.2   0    0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L =    [  0    -0.3   1.2  -0.5  0    0.6  0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  0.2  -0.3   0   -0.5   0    0   -1.1 ]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  0.2   0     1.2   0    0.8  0.6 -1.1 ]</a:t>
            </a:r>
            <a:endParaRPr sz="1600" b="0" i="0" u="none" strike="noStrike" cap="none">
              <a:solidFill>
                <a:schemeClr val="dk1"/>
              </a:solidFill>
              <a:latin typeface="Calibri"/>
              <a:ea typeface="Calibri"/>
              <a:cs typeface="Calibri"/>
              <a:sym typeface="Calibri"/>
            </a:endParaRPr>
          </a:p>
        </p:txBody>
      </p:sp>
      <p:sp>
        <p:nvSpPr>
          <p:cNvPr id="539" name="Google Shape;539;p31"/>
          <p:cNvSpPr txBox="1"/>
          <p:nvPr/>
        </p:nvSpPr>
        <p:spPr>
          <a:xfrm>
            <a:off x="4671150" y="890100"/>
            <a:ext cx="6203100" cy="35832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[0.2  -0.3   1.2   0     0.8 0     0]</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L=          [0    -0.3   1.2  -0.5   0    0.6   0]</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[0.2  -0.3   0    -0.5   0    0    -1.1]</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[0.2   0     1.2   0     0.8  0.6  -1.1]</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Row Operation on Row 2</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[-0.3   0.2  -0.2   0    -0.2  0     0]</a:t>
            </a:r>
            <a:endParaRPr sz="1600" b="0" i="0" u="none" strike="noStrike" cap="none">
              <a:solidFill>
                <a:schemeClr val="dk1"/>
              </a:solidFill>
              <a:latin typeface="Calibri"/>
              <a:ea typeface="Calibri"/>
              <a:cs typeface="Calibri"/>
              <a:sym typeface="Calibri"/>
            </a:endParaRPr>
          </a:p>
          <a:p>
            <a:pPr marL="0" marR="0" lvl="0" indent="0" algn="l" rtl="0">
              <a:lnSpc>
                <a:spcPct val="16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L =       [ 0   -0.5   0.3  -0.3   0    0.3   0]</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[ 0.2  -0.3  0    -0.5   0    0    -1.1]</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            [ 0.2   0    1.2   0     0.8  0.6  -1.1]</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2"/>
          <p:cNvSpPr txBox="1"/>
          <p:nvPr/>
        </p:nvSpPr>
        <p:spPr>
          <a:xfrm>
            <a:off x="387450" y="810150"/>
            <a:ext cx="6769800" cy="33708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0"/>
              </a:spcBef>
              <a:spcAft>
                <a:spcPts val="0"/>
              </a:spcAft>
              <a:buClr>
                <a:srgbClr val="000000"/>
              </a:buClr>
              <a:buSzPts val="1500"/>
              <a:buFont typeface="Arial"/>
              <a:buNone/>
            </a:pPr>
            <a:r>
              <a:rPr lang="en" sz="1500" b="0" i="0" u="none" strike="noStrike" cap="none">
                <a:solidFill>
                  <a:schemeClr val="dk1"/>
                </a:solidFill>
                <a:latin typeface="Calibri"/>
                <a:ea typeface="Calibri"/>
                <a:cs typeface="Calibri"/>
                <a:sym typeface="Calibri"/>
              </a:rPr>
              <a:t>                       [  0.2  -0.3   1.2   0    0.8   0    0   ]</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L =          [  0    -0.3   1.2  -0.5  0     0.6  0   ]</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  0.2  -0.3   0    -0.5  0     0   -1.1 ]</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  0.2   0     1.2   0    0.8   0.6 -1.1 ]</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After Row Operation</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 -0.3   0.2  -0.2   0   -0.2   0    0   ]</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L =          [  0    -0.5   0.3  -0.3  0     0.3  0   ]</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 -0.3   0.2   0     0.2  0     0    0.2 ]</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 -0.6   0    -0.2   0   -0.2  -0.2  0.2 ]</a:t>
            </a:r>
            <a:endParaRPr sz="1500" b="0" i="0" u="none" strike="noStrike" cap="non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3"/>
          <p:cNvSpPr txBox="1">
            <a:spLocks noGrp="1"/>
          </p:cNvSpPr>
          <p:nvPr>
            <p:ph type="subTitle" idx="2"/>
          </p:nvPr>
        </p:nvSpPr>
        <p:spPr>
          <a:xfrm>
            <a:off x="653200" y="1224200"/>
            <a:ext cx="8078100" cy="3315000"/>
          </a:xfrm>
          <a:prstGeom prst="rect">
            <a:avLst/>
          </a:prstGeom>
          <a:noFill/>
          <a:ln>
            <a:noFill/>
          </a:ln>
          <a:effectLst>
            <a:reflection dist="38100" dir="5400000" fadeDir="5400012" sy="-100000" algn="bl" rotWithShape="0"/>
          </a:effectLst>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Calibri"/>
              <a:buChar char="❖"/>
            </a:pPr>
            <a:r>
              <a:rPr lang="en" sz="2400" b="1">
                <a:latin typeface="Calibri"/>
                <a:ea typeface="Calibri"/>
                <a:cs typeface="Calibri"/>
                <a:sym typeface="Calibri"/>
              </a:rPr>
              <a:t>For each column ( Min-Sum Repetition Code SISO).</a:t>
            </a:r>
            <a:endParaRPr sz="2400" b="1">
              <a:latin typeface="Calibri"/>
              <a:ea typeface="Calibri"/>
              <a:cs typeface="Calibri"/>
              <a:sym typeface="Calibri"/>
            </a:endParaRPr>
          </a:p>
          <a:p>
            <a:pPr marL="457200" lvl="0" indent="0" algn="l" rtl="0">
              <a:lnSpc>
                <a:spcPct val="100000"/>
              </a:lnSpc>
              <a:spcBef>
                <a:spcPts val="0"/>
              </a:spcBef>
              <a:spcAft>
                <a:spcPts val="0"/>
              </a:spcAft>
              <a:buSzPts val="1400"/>
              <a:buNone/>
            </a:pPr>
            <a:endParaRPr sz="2400" b="1">
              <a:latin typeface="Calibri"/>
              <a:ea typeface="Calibri"/>
              <a:cs typeface="Calibri"/>
              <a:sym typeface="Calibri"/>
            </a:endParaRPr>
          </a:p>
          <a:p>
            <a:pPr marL="914400" lvl="1" indent="-355600" algn="l" rtl="0">
              <a:lnSpc>
                <a:spcPct val="100000"/>
              </a:lnSpc>
              <a:spcBef>
                <a:spcPts val="0"/>
              </a:spcBef>
              <a:spcAft>
                <a:spcPts val="0"/>
              </a:spcAft>
              <a:buSzPts val="2000"/>
              <a:buFont typeface="Calibri"/>
              <a:buChar char="➢"/>
            </a:pPr>
            <a:r>
              <a:rPr lang="en" sz="2000">
                <a:latin typeface="Calibri"/>
                <a:ea typeface="Calibri"/>
                <a:cs typeface="Calibri"/>
                <a:sym typeface="Calibri"/>
              </a:rPr>
              <a:t>New values</a:t>
            </a:r>
            <a:endParaRPr sz="2000">
              <a:latin typeface="Calibri"/>
              <a:ea typeface="Calibri"/>
              <a:cs typeface="Calibri"/>
              <a:sym typeface="Calibri"/>
            </a:endParaRPr>
          </a:p>
          <a:p>
            <a:pPr marL="914400" lvl="0" indent="0" algn="l" rtl="0">
              <a:lnSpc>
                <a:spcPct val="100000"/>
              </a:lnSpc>
              <a:spcBef>
                <a:spcPts val="0"/>
              </a:spcBef>
              <a:spcAft>
                <a:spcPts val="0"/>
              </a:spcAft>
              <a:buSzPts val="1400"/>
              <a:buNone/>
            </a:pPr>
            <a:r>
              <a:rPr lang="en" sz="2000">
                <a:latin typeface="Calibri"/>
                <a:ea typeface="Calibri"/>
                <a:cs typeface="Calibri"/>
                <a:sym typeface="Calibri"/>
              </a:rPr>
              <a:t> </a:t>
            </a:r>
            <a:endParaRPr sz="2000">
              <a:latin typeface="Calibri"/>
              <a:ea typeface="Calibri"/>
              <a:cs typeface="Calibri"/>
              <a:sym typeface="Calibri"/>
            </a:endParaRPr>
          </a:p>
          <a:p>
            <a:pPr marL="1371600" lvl="2" indent="-355600" algn="l" rtl="0">
              <a:lnSpc>
                <a:spcPct val="100000"/>
              </a:lnSpc>
              <a:spcBef>
                <a:spcPts val="0"/>
              </a:spcBef>
              <a:spcAft>
                <a:spcPts val="0"/>
              </a:spcAft>
              <a:buSzPts val="2000"/>
              <a:buFont typeface="Calibri"/>
              <a:buChar char="■"/>
            </a:pPr>
            <a:r>
              <a:rPr lang="en" sz="2000">
                <a:latin typeface="Calibri"/>
                <a:ea typeface="Calibri"/>
                <a:cs typeface="Calibri"/>
                <a:sym typeface="Calibri"/>
              </a:rPr>
              <a:t>Sumj = rj + sum of all entries in Column j (total belief) </a:t>
            </a:r>
            <a:endParaRPr sz="2000">
              <a:latin typeface="Calibri"/>
              <a:ea typeface="Calibri"/>
              <a:cs typeface="Calibri"/>
              <a:sym typeface="Calibri"/>
            </a:endParaRPr>
          </a:p>
          <a:p>
            <a:pPr marL="1371600" lvl="2" indent="-355600" algn="l" rtl="0">
              <a:lnSpc>
                <a:spcPct val="100000"/>
              </a:lnSpc>
              <a:spcBef>
                <a:spcPts val="0"/>
              </a:spcBef>
              <a:spcAft>
                <a:spcPts val="0"/>
              </a:spcAft>
              <a:buSzPts val="2000"/>
              <a:buFont typeface="Calibri"/>
              <a:buChar char="■"/>
            </a:pPr>
            <a:r>
              <a:rPr lang="en" sz="2000">
                <a:latin typeface="Calibri"/>
                <a:ea typeface="Calibri"/>
                <a:cs typeface="Calibri"/>
                <a:sym typeface="Calibri"/>
              </a:rPr>
              <a:t>New Entry = Sum − (Old entry) (extrinsic)</a:t>
            </a:r>
            <a:br>
              <a:rPr lang="en" sz="2000">
                <a:latin typeface="Calibri"/>
                <a:ea typeface="Calibri"/>
                <a:cs typeface="Calibri"/>
                <a:sym typeface="Calibri"/>
              </a:rPr>
            </a:br>
            <a:endParaRPr sz="3300" b="1">
              <a:latin typeface="Calibri"/>
              <a:ea typeface="Calibri"/>
              <a:cs typeface="Calibri"/>
              <a:sym typeface="Calibri"/>
            </a:endParaRPr>
          </a:p>
          <a:p>
            <a:pPr marL="0" lvl="0" indent="0" algn="l" rtl="0">
              <a:lnSpc>
                <a:spcPct val="100000"/>
              </a:lnSpc>
              <a:spcBef>
                <a:spcPts val="0"/>
              </a:spcBef>
              <a:spcAft>
                <a:spcPts val="0"/>
              </a:spcAft>
              <a:buSzPts val="1400"/>
              <a:buNone/>
            </a:pPr>
            <a:br>
              <a:rPr lang="en" sz="1800">
                <a:latin typeface="Calibri"/>
                <a:ea typeface="Calibri"/>
                <a:cs typeface="Calibri"/>
                <a:sym typeface="Calibri"/>
              </a:rPr>
            </a:br>
            <a:br>
              <a:rPr lang="en" sz="1800">
                <a:latin typeface="Calibri"/>
                <a:ea typeface="Calibri"/>
                <a:cs typeface="Calibri"/>
                <a:sym typeface="Calibri"/>
              </a:rPr>
            </a:br>
            <a:endParaRPr sz="1200">
              <a:latin typeface="Calibri"/>
              <a:ea typeface="Calibri"/>
              <a:cs typeface="Calibri"/>
              <a:sym typeface="Calibri"/>
            </a:endParaRPr>
          </a:p>
        </p:txBody>
      </p:sp>
      <p:pic>
        <p:nvPicPr>
          <p:cNvPr id="550" name="Google Shape;550;p33"/>
          <p:cNvPicPr preferRelativeResize="0"/>
          <p:nvPr/>
        </p:nvPicPr>
        <p:blipFill rotWithShape="1">
          <a:blip r:embed="rId3">
            <a:alphaModFix/>
          </a:blip>
          <a:srcRect/>
          <a:stretch/>
        </p:blipFill>
        <p:spPr>
          <a:xfrm>
            <a:off x="6986046" y="4292329"/>
            <a:ext cx="1387211" cy="169234"/>
          </a:xfrm>
          <a:prstGeom prst="rect">
            <a:avLst/>
          </a:prstGeom>
          <a:noFill/>
          <a:ln>
            <a:noFill/>
          </a:ln>
        </p:spPr>
      </p:pic>
      <p:grpSp>
        <p:nvGrpSpPr>
          <p:cNvPr id="551" name="Google Shape;551;p33"/>
          <p:cNvGrpSpPr/>
          <p:nvPr/>
        </p:nvGrpSpPr>
        <p:grpSpPr>
          <a:xfrm>
            <a:off x="312599" y="225529"/>
            <a:ext cx="340608" cy="340168"/>
            <a:chOff x="5053900" y="2021500"/>
            <a:chExt cx="483750" cy="483125"/>
          </a:xfrm>
        </p:grpSpPr>
        <p:sp>
          <p:nvSpPr>
            <p:cNvPr id="552" name="Google Shape;552;p33"/>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 name="Google Shape;553;p33"/>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 name="Google Shape;554;p33"/>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 name="Google Shape;555;p33"/>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 name="Google Shape;556;p33"/>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 name="Google Shape;557;p33"/>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8" name="Google Shape;558;p33"/>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 name="Google Shape;559;p33"/>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60" name="Google Shape;560;p33"/>
          <p:cNvSpPr txBox="1"/>
          <p:nvPr/>
        </p:nvSpPr>
        <p:spPr>
          <a:xfrm>
            <a:off x="312600" y="470000"/>
            <a:ext cx="6957600" cy="58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000" b="1" i="0" u="none" strike="noStrike" cap="none">
                <a:solidFill>
                  <a:schemeClr val="dk1"/>
                </a:solidFill>
                <a:latin typeface="Bell MT"/>
                <a:ea typeface="Bell MT"/>
                <a:cs typeface="Bell MT"/>
                <a:sym typeface="Bell MT"/>
              </a:rPr>
              <a:t>In-place computation using L</a:t>
            </a:r>
            <a:endParaRPr sz="4000" b="0" i="0" u="none" strike="noStrike" cap="none">
              <a:solidFill>
                <a:schemeClr val="dk1"/>
              </a:solidFill>
              <a:latin typeface="Bell MT"/>
              <a:ea typeface="Bell MT"/>
              <a:cs typeface="Bell MT"/>
              <a:sym typeface="Bell M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34"/>
          <p:cNvGrpSpPr/>
          <p:nvPr/>
        </p:nvGrpSpPr>
        <p:grpSpPr>
          <a:xfrm>
            <a:off x="1768550" y="-829700"/>
            <a:ext cx="7467602" cy="7407276"/>
            <a:chOff x="1768550" y="-1363100"/>
            <a:chExt cx="7467602" cy="7407276"/>
          </a:xfrm>
        </p:grpSpPr>
        <p:pic>
          <p:nvPicPr>
            <p:cNvPr id="566" name="Google Shape;566;p34"/>
            <p:cNvPicPr preferRelativeResize="0"/>
            <p:nvPr/>
          </p:nvPicPr>
          <p:blipFill rotWithShape="1">
            <a:blip r:embed="rId3">
              <a:alphaModFix/>
            </a:blip>
            <a:srcRect r="16596" b="46388"/>
            <a:stretch/>
          </p:blipFill>
          <p:spPr>
            <a:xfrm>
              <a:off x="1768550" y="3334850"/>
              <a:ext cx="7467602" cy="2709326"/>
            </a:xfrm>
            <a:prstGeom prst="rect">
              <a:avLst/>
            </a:prstGeom>
            <a:noFill/>
            <a:ln>
              <a:noFill/>
            </a:ln>
          </p:spPr>
        </p:pic>
        <p:pic>
          <p:nvPicPr>
            <p:cNvPr id="567" name="Google Shape;567;p34"/>
            <p:cNvPicPr preferRelativeResize="0"/>
            <p:nvPr/>
          </p:nvPicPr>
          <p:blipFill rotWithShape="1">
            <a:blip r:embed="rId4">
              <a:alphaModFix/>
            </a:blip>
            <a:srcRect/>
            <a:stretch/>
          </p:blipFill>
          <p:spPr>
            <a:xfrm rot="-5400000">
              <a:off x="7504725" y="-872063"/>
              <a:ext cx="2004699" cy="1022625"/>
            </a:xfrm>
            <a:prstGeom prst="rect">
              <a:avLst/>
            </a:prstGeom>
            <a:noFill/>
            <a:ln>
              <a:noFill/>
            </a:ln>
          </p:spPr>
        </p:pic>
      </p:grpSp>
      <p:pic>
        <p:nvPicPr>
          <p:cNvPr id="568" name="Google Shape;568;p34"/>
          <p:cNvPicPr preferRelativeResize="0"/>
          <p:nvPr/>
        </p:nvPicPr>
        <p:blipFill rotWithShape="1">
          <a:blip r:embed="rId5">
            <a:alphaModFix/>
          </a:blip>
          <a:srcRect/>
          <a:stretch/>
        </p:blipFill>
        <p:spPr>
          <a:xfrm rot="-2505414">
            <a:off x="204246" y="406128"/>
            <a:ext cx="1387211" cy="169234"/>
          </a:xfrm>
          <a:prstGeom prst="rect">
            <a:avLst/>
          </a:prstGeom>
          <a:noFill/>
          <a:ln>
            <a:noFill/>
          </a:ln>
        </p:spPr>
      </p:pic>
      <p:sp>
        <p:nvSpPr>
          <p:cNvPr id="569" name="Google Shape;569;p34"/>
          <p:cNvSpPr txBox="1"/>
          <p:nvPr/>
        </p:nvSpPr>
        <p:spPr>
          <a:xfrm>
            <a:off x="99025" y="746300"/>
            <a:ext cx="73080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60000"/>
              </a:lnSpc>
              <a:spcBef>
                <a:spcPts val="0"/>
              </a:spcBef>
              <a:spcAft>
                <a:spcPts val="0"/>
              </a:spcAft>
              <a:buClr>
                <a:srgbClr val="000000"/>
              </a:buClr>
              <a:buSzPts val="4800"/>
              <a:buFont typeface="Arial"/>
              <a:buNone/>
            </a:pPr>
            <a:r>
              <a:rPr lang="en" sz="4000" b="0" i="0" u="none" strike="noStrike" cap="none">
                <a:solidFill>
                  <a:schemeClr val="dk1"/>
                </a:solidFill>
                <a:latin typeface="Bell MT"/>
                <a:ea typeface="Bell MT"/>
                <a:cs typeface="Bell MT"/>
                <a:sym typeface="Bell MT"/>
              </a:rPr>
              <a:t>Column Operation on Column 1</a:t>
            </a:r>
            <a:endParaRPr sz="4000" b="0" i="0" u="none" strike="noStrike" cap="none">
              <a:solidFill>
                <a:schemeClr val="dk1"/>
              </a:solidFill>
              <a:latin typeface="Barlow"/>
              <a:ea typeface="Barlow"/>
              <a:cs typeface="Barlow"/>
              <a:sym typeface="Barlow"/>
            </a:endParaRPr>
          </a:p>
        </p:txBody>
      </p:sp>
      <p:sp>
        <p:nvSpPr>
          <p:cNvPr id="570" name="Google Shape;570;p34"/>
          <p:cNvSpPr txBox="1">
            <a:spLocks noGrp="1"/>
          </p:cNvSpPr>
          <p:nvPr>
            <p:ph type="title"/>
          </p:nvPr>
        </p:nvSpPr>
        <p:spPr>
          <a:xfrm>
            <a:off x="-91475" y="1124700"/>
            <a:ext cx="3923100" cy="3180300"/>
          </a:xfrm>
          <a:prstGeom prst="rect">
            <a:avLst/>
          </a:prstGeom>
          <a:noFill/>
          <a:ln>
            <a:noFill/>
          </a:ln>
        </p:spPr>
        <p:txBody>
          <a:bodyPr spcFirstLastPara="1" wrap="square" lIns="91425" tIns="91425" rIns="91425" bIns="91425" anchor="ctr" anchorCtr="0">
            <a:noAutofit/>
          </a:bodyPr>
          <a:lstStyle/>
          <a:p>
            <a:pPr marL="0" lvl="0" indent="0" algn="l" rtl="0">
              <a:lnSpc>
                <a:spcPct val="160000"/>
              </a:lnSpc>
              <a:spcBef>
                <a:spcPts val="0"/>
              </a:spcBef>
              <a:spcAft>
                <a:spcPts val="0"/>
              </a:spcAft>
              <a:buSzPts val="4800"/>
              <a:buNone/>
            </a:pPr>
            <a:r>
              <a:rPr lang="en" sz="1500" b="0">
                <a:latin typeface="Calibri"/>
                <a:ea typeface="Calibri"/>
                <a:cs typeface="Calibri"/>
                <a:sym typeface="Calibri"/>
              </a:rPr>
              <a:t>      r  =     [  0.2  -0.3   1.2  -0.5   0.8   0.6  -1.1 ]</a:t>
            </a:r>
            <a:endParaRPr sz="1500" b="0">
              <a:latin typeface="Calibri"/>
              <a:ea typeface="Calibri"/>
              <a:cs typeface="Calibri"/>
              <a:sym typeface="Calibri"/>
            </a:endParaRPr>
          </a:p>
          <a:p>
            <a:pPr marL="0" lvl="0" indent="0" algn="l" rtl="0">
              <a:lnSpc>
                <a:spcPct val="160000"/>
              </a:lnSpc>
              <a:spcBef>
                <a:spcPts val="0"/>
              </a:spcBef>
              <a:spcAft>
                <a:spcPts val="0"/>
              </a:spcAft>
              <a:buSzPts val="4800"/>
              <a:buNone/>
            </a:pPr>
            <a:br>
              <a:rPr lang="en" sz="1500" b="0">
                <a:latin typeface="Calibri"/>
                <a:ea typeface="Calibri"/>
                <a:cs typeface="Calibri"/>
                <a:sym typeface="Calibri"/>
              </a:rPr>
            </a:br>
            <a:r>
              <a:rPr lang="en" sz="1500" b="0">
                <a:latin typeface="Calibri"/>
                <a:ea typeface="Calibri"/>
                <a:cs typeface="Calibri"/>
                <a:sym typeface="Calibri"/>
              </a:rPr>
              <a:t>                 [-0.3   0.2   -0.2   0    -0.2   0     0   ]</a:t>
            </a:r>
            <a:br>
              <a:rPr lang="en" sz="1500" b="0">
                <a:latin typeface="Calibri"/>
                <a:ea typeface="Calibri"/>
                <a:cs typeface="Calibri"/>
                <a:sym typeface="Calibri"/>
              </a:rPr>
            </a:br>
            <a:r>
              <a:rPr lang="en" sz="1500" b="0">
                <a:latin typeface="Calibri"/>
                <a:ea typeface="Calibri"/>
                <a:cs typeface="Calibri"/>
                <a:sym typeface="Calibri"/>
              </a:rPr>
              <a:t>     L =      [  0      -0.5    0.3   -0.3    0     0     0   ]</a:t>
            </a:r>
            <a:br>
              <a:rPr lang="en" sz="1500" b="0">
                <a:latin typeface="Calibri"/>
                <a:ea typeface="Calibri"/>
                <a:cs typeface="Calibri"/>
                <a:sym typeface="Calibri"/>
              </a:rPr>
            </a:br>
            <a:r>
              <a:rPr lang="en" sz="1500" b="0">
                <a:latin typeface="Calibri"/>
                <a:ea typeface="Calibri"/>
                <a:cs typeface="Calibri"/>
                <a:sym typeface="Calibri"/>
              </a:rPr>
              <a:t>                [-0.3    0.2     0     0.2     0     0     0.2 ]</a:t>
            </a:r>
            <a:br>
              <a:rPr lang="en" sz="1500" b="0">
                <a:latin typeface="Calibri"/>
                <a:ea typeface="Calibri"/>
                <a:cs typeface="Calibri"/>
                <a:sym typeface="Calibri"/>
              </a:rPr>
            </a:br>
            <a:r>
              <a:rPr lang="en" sz="1500" b="0">
                <a:latin typeface="Calibri"/>
                <a:ea typeface="Calibri"/>
                <a:cs typeface="Calibri"/>
                <a:sym typeface="Calibri"/>
              </a:rPr>
              <a:t>                [-0.6    0       -0.2    0     -0.2  -0.2   0.2]</a:t>
            </a:r>
            <a:endParaRPr/>
          </a:p>
        </p:txBody>
      </p:sp>
      <p:sp>
        <p:nvSpPr>
          <p:cNvPr id="571" name="Google Shape;571;p34"/>
          <p:cNvSpPr txBox="1"/>
          <p:nvPr/>
        </p:nvSpPr>
        <p:spPr>
          <a:xfrm>
            <a:off x="4197450" y="1625100"/>
            <a:ext cx="4332000" cy="18933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0"/>
              </a:spcBef>
              <a:spcAft>
                <a:spcPts val="0"/>
              </a:spcAft>
              <a:buClr>
                <a:srgbClr val="000000"/>
              </a:buClr>
              <a:buSzPts val="1500"/>
              <a:buFont typeface="Arial"/>
              <a:buNone/>
            </a:pPr>
            <a:r>
              <a:rPr lang="en" sz="1500" b="0" i="0" u="none" strike="noStrike" cap="none">
                <a:solidFill>
                  <a:schemeClr val="dk1"/>
                </a:solidFill>
                <a:latin typeface="Calibri"/>
                <a:ea typeface="Calibri"/>
                <a:cs typeface="Calibri"/>
                <a:sym typeface="Calibri"/>
              </a:rPr>
              <a:t>Sum = -1</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[-0.7   0.2  -0.2   0    -0.2   0     0]</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L =   [  0    -0.5   0.3 -0.3    0     0     0]</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[-0.7   0.2   0    0.2    0     0     0.2]</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[-0.4   0    -0.2  0     -0.2  -0.2   0.2]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35"/>
          <p:cNvGrpSpPr/>
          <p:nvPr/>
        </p:nvGrpSpPr>
        <p:grpSpPr>
          <a:xfrm>
            <a:off x="1692350" y="-753500"/>
            <a:ext cx="7467602" cy="7407276"/>
            <a:chOff x="1768550" y="-1363100"/>
            <a:chExt cx="7467602" cy="7407276"/>
          </a:xfrm>
        </p:grpSpPr>
        <p:pic>
          <p:nvPicPr>
            <p:cNvPr id="577" name="Google Shape;577;p35"/>
            <p:cNvPicPr preferRelativeResize="0"/>
            <p:nvPr/>
          </p:nvPicPr>
          <p:blipFill rotWithShape="1">
            <a:blip r:embed="rId3">
              <a:alphaModFix/>
            </a:blip>
            <a:srcRect r="16596" b="46388"/>
            <a:stretch/>
          </p:blipFill>
          <p:spPr>
            <a:xfrm>
              <a:off x="1768550" y="3334850"/>
              <a:ext cx="7467602" cy="2709326"/>
            </a:xfrm>
            <a:prstGeom prst="rect">
              <a:avLst/>
            </a:prstGeom>
            <a:noFill/>
            <a:ln>
              <a:noFill/>
            </a:ln>
          </p:spPr>
        </p:pic>
        <p:pic>
          <p:nvPicPr>
            <p:cNvPr id="578" name="Google Shape;578;p35"/>
            <p:cNvPicPr preferRelativeResize="0"/>
            <p:nvPr/>
          </p:nvPicPr>
          <p:blipFill rotWithShape="1">
            <a:blip r:embed="rId4">
              <a:alphaModFix/>
            </a:blip>
            <a:srcRect/>
            <a:stretch/>
          </p:blipFill>
          <p:spPr>
            <a:xfrm rot="-5400000">
              <a:off x="7504725" y="-872063"/>
              <a:ext cx="2004699" cy="1022625"/>
            </a:xfrm>
            <a:prstGeom prst="rect">
              <a:avLst/>
            </a:prstGeom>
            <a:noFill/>
            <a:ln>
              <a:noFill/>
            </a:ln>
          </p:spPr>
        </p:pic>
      </p:grpSp>
      <p:pic>
        <p:nvPicPr>
          <p:cNvPr id="579" name="Google Shape;579;p35"/>
          <p:cNvPicPr preferRelativeResize="0"/>
          <p:nvPr/>
        </p:nvPicPr>
        <p:blipFill rotWithShape="1">
          <a:blip r:embed="rId5">
            <a:alphaModFix/>
          </a:blip>
          <a:srcRect/>
          <a:stretch/>
        </p:blipFill>
        <p:spPr>
          <a:xfrm rot="-2505414">
            <a:off x="204246" y="406128"/>
            <a:ext cx="1387211" cy="169234"/>
          </a:xfrm>
          <a:prstGeom prst="rect">
            <a:avLst/>
          </a:prstGeom>
          <a:noFill/>
          <a:ln>
            <a:noFill/>
          </a:ln>
        </p:spPr>
      </p:pic>
      <p:sp>
        <p:nvSpPr>
          <p:cNvPr id="580" name="Google Shape;580;p35"/>
          <p:cNvSpPr txBox="1"/>
          <p:nvPr/>
        </p:nvSpPr>
        <p:spPr>
          <a:xfrm>
            <a:off x="0" y="824700"/>
            <a:ext cx="73080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60000"/>
              </a:lnSpc>
              <a:spcBef>
                <a:spcPts val="0"/>
              </a:spcBef>
              <a:spcAft>
                <a:spcPts val="0"/>
              </a:spcAft>
              <a:buClr>
                <a:srgbClr val="000000"/>
              </a:buClr>
              <a:buSzPts val="4000"/>
              <a:buFont typeface="Arial"/>
              <a:buNone/>
            </a:pPr>
            <a:r>
              <a:rPr lang="en" sz="4000" b="0" i="0" u="none" strike="noStrike" cap="none">
                <a:solidFill>
                  <a:schemeClr val="dk1"/>
                </a:solidFill>
                <a:latin typeface="Bell MT"/>
                <a:ea typeface="Bell MT"/>
                <a:cs typeface="Bell MT"/>
                <a:sym typeface="Bell MT"/>
              </a:rPr>
              <a:t>Column Operation on Column 2</a:t>
            </a:r>
            <a:endParaRPr sz="4000" b="0" i="0" u="none" strike="noStrike" cap="none">
              <a:solidFill>
                <a:schemeClr val="dk1"/>
              </a:solidFill>
              <a:latin typeface="Barlow"/>
              <a:ea typeface="Barlow"/>
              <a:cs typeface="Barlow"/>
              <a:sym typeface="Barlow"/>
            </a:endParaRPr>
          </a:p>
        </p:txBody>
      </p:sp>
      <p:sp>
        <p:nvSpPr>
          <p:cNvPr id="581" name="Google Shape;581;p35"/>
          <p:cNvSpPr txBox="1">
            <a:spLocks noGrp="1"/>
          </p:cNvSpPr>
          <p:nvPr>
            <p:ph type="title"/>
          </p:nvPr>
        </p:nvSpPr>
        <p:spPr>
          <a:xfrm>
            <a:off x="-91475" y="1124700"/>
            <a:ext cx="4332000" cy="3180300"/>
          </a:xfrm>
          <a:prstGeom prst="rect">
            <a:avLst/>
          </a:prstGeom>
          <a:noFill/>
          <a:ln>
            <a:noFill/>
          </a:ln>
        </p:spPr>
        <p:txBody>
          <a:bodyPr spcFirstLastPara="1" wrap="square" lIns="91425" tIns="91425" rIns="91425" bIns="91425" anchor="ctr" anchorCtr="0">
            <a:noAutofit/>
          </a:bodyPr>
          <a:lstStyle/>
          <a:p>
            <a:pPr marL="0" lvl="0" indent="0" algn="l" rtl="0">
              <a:lnSpc>
                <a:spcPct val="160000"/>
              </a:lnSpc>
              <a:spcBef>
                <a:spcPts val="0"/>
              </a:spcBef>
              <a:spcAft>
                <a:spcPts val="0"/>
              </a:spcAft>
              <a:buSzPts val="4800"/>
              <a:buNone/>
            </a:pPr>
            <a:r>
              <a:rPr lang="en" sz="1500" b="0">
                <a:latin typeface="Calibri"/>
                <a:ea typeface="Calibri"/>
                <a:cs typeface="Calibri"/>
                <a:sym typeface="Calibri"/>
              </a:rPr>
              <a:t>      r  =     [  0.2  -0.3   1.2  -0.5   0.8   0.6  -1.1 ]</a:t>
            </a:r>
            <a:endParaRPr sz="1500" b="0">
              <a:latin typeface="Calibri"/>
              <a:ea typeface="Calibri"/>
              <a:cs typeface="Calibri"/>
              <a:sym typeface="Calibri"/>
            </a:endParaRPr>
          </a:p>
          <a:p>
            <a:pPr marL="0" lvl="0" indent="0" algn="l" rtl="0">
              <a:lnSpc>
                <a:spcPct val="160000"/>
              </a:lnSpc>
              <a:spcBef>
                <a:spcPts val="0"/>
              </a:spcBef>
              <a:spcAft>
                <a:spcPts val="0"/>
              </a:spcAft>
              <a:buSzPts val="4800"/>
              <a:buNone/>
            </a:pPr>
            <a:endParaRPr sz="1500" b="0">
              <a:latin typeface="Calibri"/>
              <a:ea typeface="Calibri"/>
              <a:cs typeface="Calibri"/>
              <a:sym typeface="Calibri"/>
            </a:endParaRPr>
          </a:p>
          <a:p>
            <a:pPr marL="0" lvl="0" indent="0" algn="l" rtl="0">
              <a:lnSpc>
                <a:spcPct val="160000"/>
              </a:lnSpc>
              <a:spcBef>
                <a:spcPts val="0"/>
              </a:spcBef>
              <a:spcAft>
                <a:spcPts val="0"/>
              </a:spcAft>
              <a:buSzPts val="4800"/>
              <a:buNone/>
            </a:pPr>
            <a:r>
              <a:rPr lang="en" sz="1500" b="0">
                <a:solidFill>
                  <a:srgbClr val="FFFFFF"/>
                </a:solidFill>
                <a:latin typeface="Calibri"/>
                <a:ea typeface="Calibri"/>
                <a:cs typeface="Calibri"/>
                <a:sym typeface="Calibri"/>
              </a:rPr>
              <a:t>                   [  -0.7   0.2   -0.2    0        -0.2    0 	0 ]</a:t>
            </a:r>
            <a:endParaRPr sz="1500" b="0">
              <a:solidFill>
                <a:srgbClr val="FFFFFF"/>
              </a:solidFill>
              <a:latin typeface="Calibri"/>
              <a:ea typeface="Calibri"/>
              <a:cs typeface="Calibri"/>
              <a:sym typeface="Calibri"/>
            </a:endParaRPr>
          </a:p>
          <a:p>
            <a:pPr marL="0" lvl="0" indent="0" algn="l" rtl="0">
              <a:lnSpc>
                <a:spcPct val="160000"/>
              </a:lnSpc>
              <a:spcBef>
                <a:spcPts val="0"/>
              </a:spcBef>
              <a:spcAft>
                <a:spcPts val="0"/>
              </a:spcAft>
              <a:buSzPts val="4800"/>
              <a:buNone/>
            </a:pPr>
            <a:r>
              <a:rPr lang="en" sz="1500" b="0">
                <a:solidFill>
                  <a:srgbClr val="FFFFFF"/>
                </a:solidFill>
                <a:latin typeface="Calibri"/>
                <a:ea typeface="Calibri"/>
                <a:cs typeface="Calibri"/>
                <a:sym typeface="Calibri"/>
              </a:rPr>
              <a:t>      L   =      [  0      -0.5     0.3   -0.3 	0       0.3       0]</a:t>
            </a:r>
            <a:endParaRPr sz="1500" b="0">
              <a:solidFill>
                <a:srgbClr val="FFFFFF"/>
              </a:solidFill>
              <a:latin typeface="Calibri"/>
              <a:ea typeface="Calibri"/>
              <a:cs typeface="Calibri"/>
              <a:sym typeface="Calibri"/>
            </a:endParaRPr>
          </a:p>
          <a:p>
            <a:pPr marL="0" lvl="0" indent="0" algn="l" rtl="0">
              <a:lnSpc>
                <a:spcPct val="160000"/>
              </a:lnSpc>
              <a:spcBef>
                <a:spcPts val="0"/>
              </a:spcBef>
              <a:spcAft>
                <a:spcPts val="0"/>
              </a:spcAft>
              <a:buSzPts val="4800"/>
              <a:buNone/>
            </a:pPr>
            <a:r>
              <a:rPr lang="en" sz="1500" b="0">
                <a:solidFill>
                  <a:srgbClr val="FFFFFF"/>
                </a:solidFill>
                <a:latin typeface="Calibri"/>
                <a:ea typeface="Calibri"/>
                <a:cs typeface="Calibri"/>
                <a:sym typeface="Calibri"/>
              </a:rPr>
              <a:t>                   [ -0.7   0.2      0        0.2	0       0       0.2]</a:t>
            </a:r>
            <a:endParaRPr sz="1500" b="0">
              <a:solidFill>
                <a:srgbClr val="FFFFFF"/>
              </a:solidFill>
              <a:latin typeface="Calibri"/>
              <a:ea typeface="Calibri"/>
              <a:cs typeface="Calibri"/>
              <a:sym typeface="Calibri"/>
            </a:endParaRPr>
          </a:p>
          <a:p>
            <a:pPr marL="0" lvl="0" indent="0" algn="l" rtl="0">
              <a:lnSpc>
                <a:spcPct val="160000"/>
              </a:lnSpc>
              <a:spcBef>
                <a:spcPts val="0"/>
              </a:spcBef>
              <a:spcAft>
                <a:spcPts val="0"/>
              </a:spcAft>
              <a:buSzPts val="4800"/>
              <a:buNone/>
            </a:pPr>
            <a:r>
              <a:rPr lang="en" sz="1500" b="0">
                <a:solidFill>
                  <a:srgbClr val="FFFFFF"/>
                </a:solidFill>
                <a:latin typeface="Calibri"/>
                <a:ea typeface="Calibri"/>
                <a:cs typeface="Calibri"/>
                <a:sym typeface="Calibri"/>
              </a:rPr>
              <a:t>                   [ -0.4   0         -0.2    0       -0.2  -0.2   0.2]</a:t>
            </a:r>
            <a:endParaRPr sz="1500" b="0">
              <a:latin typeface="Calibri"/>
              <a:ea typeface="Calibri"/>
              <a:cs typeface="Calibri"/>
              <a:sym typeface="Calibri"/>
            </a:endParaRPr>
          </a:p>
        </p:txBody>
      </p:sp>
      <p:sp>
        <p:nvSpPr>
          <p:cNvPr id="582" name="Google Shape;582;p35"/>
          <p:cNvSpPr txBox="1"/>
          <p:nvPr/>
        </p:nvSpPr>
        <p:spPr>
          <a:xfrm>
            <a:off x="4310450" y="1625100"/>
            <a:ext cx="43320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0"/>
              </a:spcBef>
              <a:spcAft>
                <a:spcPts val="0"/>
              </a:spcAft>
              <a:buClr>
                <a:srgbClr val="000000"/>
              </a:buClr>
              <a:buSzPts val="1500"/>
              <a:buFont typeface="Arial"/>
              <a:buNone/>
            </a:pPr>
            <a:r>
              <a:rPr lang="en" sz="1500" b="0" i="0" u="none" strike="noStrike" cap="none">
                <a:solidFill>
                  <a:schemeClr val="dk1"/>
                </a:solidFill>
                <a:latin typeface="Calibri"/>
                <a:ea typeface="Calibri"/>
                <a:cs typeface="Calibri"/>
                <a:sym typeface="Calibri"/>
              </a:rPr>
              <a:t>Sum = [-1 - 0.4 ]</a:t>
            </a:r>
            <a:endParaRPr sz="1500" b="0" i="0" u="none" strike="noStrike" cap="none">
              <a:solidFill>
                <a:schemeClr val="dk1"/>
              </a:solidFill>
              <a:latin typeface="Calibri"/>
              <a:ea typeface="Calibri"/>
              <a:cs typeface="Calibri"/>
              <a:sym typeface="Calibri"/>
            </a:endParaRPr>
          </a:p>
          <a:p>
            <a:pPr marL="0" marR="0" lvl="0" indent="0" algn="l" rtl="0">
              <a:lnSpc>
                <a:spcPct val="160000"/>
              </a:lnSpc>
              <a:spcBef>
                <a:spcPts val="0"/>
              </a:spcBef>
              <a:spcAft>
                <a:spcPts val="0"/>
              </a:spcAft>
              <a:buClr>
                <a:srgbClr val="000000"/>
              </a:buClr>
              <a:buSzPts val="1500"/>
              <a:buFont typeface="Arial"/>
              <a:buNone/>
            </a:pPr>
            <a:endParaRPr sz="1500" b="0" i="0" u="none" strike="noStrike" cap="none">
              <a:solidFill>
                <a:schemeClr val="dk1"/>
              </a:solidFill>
              <a:latin typeface="Calibri"/>
              <a:ea typeface="Calibri"/>
              <a:cs typeface="Calibri"/>
              <a:sym typeface="Calibri"/>
            </a:endParaRPr>
          </a:p>
          <a:p>
            <a:pPr marL="0" marR="0" lvl="0" indent="0" algn="l" rtl="0">
              <a:lnSpc>
                <a:spcPct val="160000"/>
              </a:lnSpc>
              <a:spcBef>
                <a:spcPts val="0"/>
              </a:spcBef>
              <a:spcAft>
                <a:spcPts val="0"/>
              </a:spcAft>
              <a:buClr>
                <a:srgbClr val="000000"/>
              </a:buClr>
              <a:buSzPts val="1500"/>
              <a:buFont typeface="Arial"/>
              <a:buNone/>
            </a:pPr>
            <a:r>
              <a:rPr lang="en" sz="1500" b="0" i="0" u="none" strike="noStrike" cap="none">
                <a:solidFill>
                  <a:srgbClr val="FFFFFF"/>
                </a:solidFill>
                <a:latin typeface="Calibri"/>
                <a:ea typeface="Calibri"/>
                <a:cs typeface="Calibri"/>
                <a:sym typeface="Calibri"/>
              </a:rPr>
              <a:t>                      [-0.7    -0.6   -0.2   0      -0.2    0       0  ]</a:t>
            </a:r>
            <a:endParaRPr sz="1500" b="0" i="0" u="none" strike="noStrike" cap="none">
              <a:solidFill>
                <a:srgbClr val="FFFFFF"/>
              </a:solidFill>
              <a:latin typeface="Calibri"/>
              <a:ea typeface="Calibri"/>
              <a:cs typeface="Calibri"/>
              <a:sym typeface="Calibri"/>
            </a:endParaRPr>
          </a:p>
          <a:p>
            <a:pPr marL="0" marR="0" lvl="0" indent="0" algn="l" rtl="0">
              <a:lnSpc>
                <a:spcPct val="160000"/>
              </a:lnSpc>
              <a:spcBef>
                <a:spcPts val="0"/>
              </a:spcBef>
              <a:spcAft>
                <a:spcPts val="0"/>
              </a:spcAft>
              <a:buClr>
                <a:srgbClr val="000000"/>
              </a:buClr>
              <a:buSzPts val="1500"/>
              <a:buFont typeface="Arial"/>
              <a:buNone/>
            </a:pPr>
            <a:r>
              <a:rPr lang="en" sz="1500" b="0" i="0" u="none" strike="noStrike" cap="none">
                <a:solidFill>
                  <a:srgbClr val="FFFFFF"/>
                </a:solidFill>
                <a:latin typeface="Calibri"/>
                <a:ea typeface="Calibri"/>
                <a:cs typeface="Calibri"/>
                <a:sym typeface="Calibri"/>
              </a:rPr>
              <a:t> L    =             [ 0         0.1    0.3  -0.3    0       0.3    0  ]</a:t>
            </a:r>
            <a:endParaRPr sz="1500" b="0" i="0" u="none" strike="noStrike" cap="none">
              <a:solidFill>
                <a:srgbClr val="FFFFFF"/>
              </a:solidFill>
              <a:latin typeface="Calibri"/>
              <a:ea typeface="Calibri"/>
              <a:cs typeface="Calibri"/>
              <a:sym typeface="Calibri"/>
            </a:endParaRPr>
          </a:p>
          <a:p>
            <a:pPr marL="0" marR="0" lvl="0" indent="0" algn="l" rtl="0">
              <a:lnSpc>
                <a:spcPct val="160000"/>
              </a:lnSpc>
              <a:spcBef>
                <a:spcPts val="0"/>
              </a:spcBef>
              <a:spcAft>
                <a:spcPts val="0"/>
              </a:spcAft>
              <a:buClr>
                <a:srgbClr val="000000"/>
              </a:buClr>
              <a:buSzPts val="1500"/>
              <a:buFont typeface="Arial"/>
              <a:buNone/>
            </a:pPr>
            <a:r>
              <a:rPr lang="en" sz="1500" b="0" i="0" u="none" strike="noStrike" cap="none">
                <a:solidFill>
                  <a:srgbClr val="FFFFFF"/>
                </a:solidFill>
                <a:latin typeface="Calibri"/>
                <a:ea typeface="Calibri"/>
                <a:cs typeface="Calibri"/>
                <a:sym typeface="Calibri"/>
              </a:rPr>
              <a:t>                      [-0.7   - 0.6    0	 0.2    0       0       0.2]</a:t>
            </a:r>
            <a:endParaRPr sz="1500" b="0" i="0" u="none" strike="noStrike" cap="none">
              <a:solidFill>
                <a:srgbClr val="FFFFFF"/>
              </a:solidFill>
              <a:latin typeface="Calibri"/>
              <a:ea typeface="Calibri"/>
              <a:cs typeface="Calibri"/>
              <a:sym typeface="Calibri"/>
            </a:endParaRPr>
          </a:p>
          <a:p>
            <a:pPr marL="0" marR="0" lvl="0" indent="0" algn="l" rtl="0">
              <a:lnSpc>
                <a:spcPct val="160000"/>
              </a:lnSpc>
              <a:spcBef>
                <a:spcPts val="0"/>
              </a:spcBef>
              <a:spcAft>
                <a:spcPts val="0"/>
              </a:spcAft>
              <a:buClr>
                <a:srgbClr val="000000"/>
              </a:buClr>
              <a:buSzPts val="1500"/>
              <a:buFont typeface="Arial"/>
              <a:buNone/>
            </a:pPr>
            <a:r>
              <a:rPr lang="en" sz="1500" b="0" i="0" u="none" strike="noStrike" cap="none">
                <a:solidFill>
                  <a:srgbClr val="FFFFFF"/>
                </a:solidFill>
                <a:latin typeface="Calibri"/>
                <a:ea typeface="Calibri"/>
                <a:cs typeface="Calibri"/>
                <a:sym typeface="Calibri"/>
              </a:rPr>
              <a:t>                      [-0.4     0       -0.2   0      -0.2  -0.2    0.2]</a:t>
            </a:r>
            <a:endParaRPr sz="1500" b="0" i="0" u="none" strike="noStrike" cap="non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6"/>
          <p:cNvSpPr txBox="1"/>
          <p:nvPr/>
        </p:nvSpPr>
        <p:spPr>
          <a:xfrm>
            <a:off x="-1867300" y="1328775"/>
            <a:ext cx="6958200" cy="66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alibri"/>
                <a:ea typeface="Calibri"/>
                <a:cs typeface="Calibri"/>
                <a:sym typeface="Calibri"/>
              </a:rPr>
              <a:t>                                          </a:t>
            </a:r>
            <a:endParaRPr sz="15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Calibri"/>
              <a:ea typeface="Calibri"/>
              <a:cs typeface="Calibri"/>
              <a:sym typeface="Calibri"/>
            </a:endParaRPr>
          </a:p>
          <a:p>
            <a:pPr marL="0" marR="0" lvl="0" indent="0" algn="ctr" rtl="0">
              <a:lnSpc>
                <a:spcPct val="160000"/>
              </a:lnSpc>
              <a:spcBef>
                <a:spcPts val="0"/>
              </a:spcBef>
              <a:spcAft>
                <a:spcPts val="0"/>
              </a:spcAft>
              <a:buClr>
                <a:srgbClr val="000000"/>
              </a:buClr>
              <a:buSzPts val="1500"/>
              <a:buFont typeface="Arial"/>
              <a:buNone/>
            </a:pPr>
            <a:r>
              <a:rPr lang="en" sz="1500" b="0" i="0" u="none" strike="noStrike" cap="none">
                <a:solidFill>
                  <a:schemeClr val="dk1"/>
                </a:solidFill>
                <a:latin typeface="Calibri"/>
                <a:ea typeface="Calibri"/>
                <a:cs typeface="Calibri"/>
                <a:sym typeface="Calibri"/>
              </a:rPr>
              <a:t>                                                R = [  0.2  -0.3   1.2  -0.5   0.8   0.6  -1.1 ]   &lt;- from channel</a:t>
            </a:r>
            <a:br>
              <a:rPr lang="en" sz="1500" b="0" i="0" u="none" strike="noStrike" cap="none">
                <a:solidFill>
                  <a:schemeClr val="dk1"/>
                </a:solidFill>
                <a:latin typeface="Calibri"/>
                <a:ea typeface="Calibri"/>
                <a:cs typeface="Calibri"/>
                <a:sym typeface="Calibri"/>
              </a:rPr>
            </a:b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[-0.3   0.2  -0.2   0    -0.2   0     0]</a:t>
            </a:r>
            <a:endParaRPr sz="1500" b="0" i="0" u="none" strike="noStrike" cap="none">
              <a:solidFill>
                <a:schemeClr val="dk1"/>
              </a:solidFill>
              <a:latin typeface="Calibri"/>
              <a:ea typeface="Calibri"/>
              <a:cs typeface="Calibri"/>
              <a:sym typeface="Calibri"/>
            </a:endParaRPr>
          </a:p>
          <a:p>
            <a:pPr marL="0" marR="0" lvl="0" indent="0" algn="ctr" rtl="0">
              <a:lnSpc>
                <a:spcPct val="160000"/>
              </a:lnSpc>
              <a:spcBef>
                <a:spcPts val="0"/>
              </a:spcBef>
              <a:spcAft>
                <a:spcPts val="0"/>
              </a:spcAft>
              <a:buClr>
                <a:srgbClr val="000000"/>
              </a:buClr>
              <a:buSzPts val="4800"/>
              <a:buFont typeface="Arial"/>
              <a:buNone/>
            </a:pPr>
            <a:r>
              <a:rPr lang="en" sz="1500" b="0" i="0" u="none" strike="noStrike" cap="none">
                <a:solidFill>
                  <a:schemeClr val="dk1"/>
                </a:solidFill>
                <a:latin typeface="Calibri"/>
                <a:ea typeface="Calibri"/>
                <a:cs typeface="Calibri"/>
                <a:sym typeface="Calibri"/>
              </a:rPr>
              <a:t>            L   =   [ 0    -0.5   0.3  -0.3   0     0.3   0]</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[-0.3   0.2   0     0.2   0     0     0.2]</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[-0.6   0    -0.2   0    -0.2  -0.2   0.2]</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a:t>
            </a:r>
            <a:endParaRPr sz="1400" b="0" i="0" u="none" strike="noStrike" cap="none">
              <a:solidFill>
                <a:schemeClr val="dk1"/>
              </a:solidFill>
              <a:latin typeface="Barlow"/>
              <a:ea typeface="Barlow"/>
              <a:cs typeface="Barlow"/>
              <a:sym typeface="Barlow"/>
            </a:endParaRPr>
          </a:p>
        </p:txBody>
      </p:sp>
      <p:sp>
        <p:nvSpPr>
          <p:cNvPr id="588" name="Google Shape;588;p36"/>
          <p:cNvSpPr txBox="1"/>
          <p:nvPr/>
        </p:nvSpPr>
        <p:spPr>
          <a:xfrm>
            <a:off x="4775975" y="1764675"/>
            <a:ext cx="4738200" cy="46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1500" b="0" i="0" u="none" strike="noStrike" cap="none">
                <a:solidFill>
                  <a:schemeClr val="dk1"/>
                </a:solidFill>
                <a:latin typeface="Calibri"/>
                <a:ea typeface="Calibri"/>
                <a:cs typeface="Calibri"/>
                <a:sym typeface="Calibri"/>
              </a:rPr>
              <a:t>Sum = [ -1  -0.4   1.1  -0.6   0.4   0.7  -0.7 ]   &lt;- updated belief after 1st iteration</a:t>
            </a:r>
            <a:br>
              <a:rPr lang="en" sz="1500" b="0" i="0" u="none" strike="noStrike" cap="none">
                <a:solidFill>
                  <a:schemeClr val="dk1"/>
                </a:solidFill>
                <a:latin typeface="Calibri"/>
                <a:ea typeface="Calibri"/>
                <a:cs typeface="Calibri"/>
                <a:sym typeface="Calibri"/>
              </a:rPr>
            </a:br>
            <a:endParaRPr sz="1400" b="0" i="0" u="none" strike="noStrike" cap="none">
              <a:solidFill>
                <a:schemeClr val="dk1"/>
              </a:solidFill>
              <a:latin typeface="Barlow"/>
              <a:ea typeface="Barlow"/>
              <a:cs typeface="Barlow"/>
              <a:sym typeface="Barlow"/>
            </a:endParaRPr>
          </a:p>
        </p:txBody>
      </p:sp>
      <p:sp>
        <p:nvSpPr>
          <p:cNvPr id="589" name="Google Shape;589;p36"/>
          <p:cNvSpPr txBox="1"/>
          <p:nvPr/>
        </p:nvSpPr>
        <p:spPr>
          <a:xfrm>
            <a:off x="5090900" y="2151975"/>
            <a:ext cx="5327400" cy="661800"/>
          </a:xfrm>
          <a:prstGeom prst="rect">
            <a:avLst/>
          </a:prstGeom>
          <a:noFill/>
          <a:ln>
            <a:noFill/>
          </a:ln>
        </p:spPr>
        <p:txBody>
          <a:bodyPr spcFirstLastPara="1" wrap="square" lIns="91425" tIns="91425" rIns="91425" bIns="91425" anchor="t" anchorCtr="0">
            <a:noAutofit/>
          </a:bodyPr>
          <a:lstStyle/>
          <a:p>
            <a:pPr marL="0" marR="0" lvl="0" indent="0" algn="l" rtl="0">
              <a:lnSpc>
                <a:spcPct val="160000"/>
              </a:lnSpc>
              <a:spcBef>
                <a:spcPts val="0"/>
              </a:spcBef>
              <a:spcAft>
                <a:spcPts val="0"/>
              </a:spcAft>
              <a:buClr>
                <a:srgbClr val="000000"/>
              </a:buClr>
              <a:buSzPts val="4800"/>
              <a:buFont typeface="Arial"/>
              <a:buNone/>
            </a:pP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 -0.7  -0.6   1.3   0     0.6   0     0]</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L=     [  0     0.1   0.8  -0.3   0     0.4   0]</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[-0.7  -0.6   0    -0.8   0     0     0.2]</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         [-0.4   0    -1.3   0     0.6   0.9  -0.9</a:t>
            </a:r>
            <a:r>
              <a:rPr lang="en" sz="1500" b="1" i="0" u="none" strike="noStrike" cap="none">
                <a:solidFill>
                  <a:schemeClr val="dk1"/>
                </a:solidFill>
                <a:latin typeface="Archivo Narrow"/>
                <a:ea typeface="Archivo Narrow"/>
                <a:cs typeface="Archivo Narrow"/>
                <a:sym typeface="Archivo Narrow"/>
              </a:rPr>
              <a:t>]</a:t>
            </a:r>
            <a:endParaRPr sz="1400" b="0" i="0" u="none" strike="noStrike" cap="none">
              <a:solidFill>
                <a:schemeClr val="dk1"/>
              </a:solidFill>
              <a:latin typeface="Barlow"/>
              <a:ea typeface="Barlow"/>
              <a:cs typeface="Barlow"/>
              <a:sym typeface="Barlow"/>
            </a:endParaRPr>
          </a:p>
        </p:txBody>
      </p:sp>
      <p:sp>
        <p:nvSpPr>
          <p:cNvPr id="590" name="Google Shape;590;p36"/>
          <p:cNvSpPr txBox="1"/>
          <p:nvPr/>
        </p:nvSpPr>
        <p:spPr>
          <a:xfrm>
            <a:off x="-772775" y="528375"/>
            <a:ext cx="73080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60000"/>
              </a:lnSpc>
              <a:spcBef>
                <a:spcPts val="0"/>
              </a:spcBef>
              <a:spcAft>
                <a:spcPts val="0"/>
              </a:spcAft>
              <a:buClr>
                <a:srgbClr val="000000"/>
              </a:buClr>
              <a:buSzPts val="4000"/>
              <a:buFont typeface="Arial"/>
              <a:buNone/>
            </a:pPr>
            <a:r>
              <a:rPr lang="en" sz="4000" b="0" i="0" u="none" strike="noStrike" cap="none">
                <a:solidFill>
                  <a:schemeClr val="dk1"/>
                </a:solidFill>
                <a:latin typeface="Bell MT"/>
                <a:ea typeface="Bell MT"/>
                <a:cs typeface="Bell MT"/>
                <a:sym typeface="Bell MT"/>
              </a:rPr>
              <a:t>After column operation </a:t>
            </a:r>
            <a:endParaRPr sz="4000" b="0" i="0" u="none" strike="noStrike" cap="none">
              <a:solidFill>
                <a:schemeClr val="dk1"/>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
          <p:cNvSpPr txBox="1">
            <a:spLocks noGrp="1"/>
          </p:cNvSpPr>
          <p:nvPr>
            <p:ph type="title"/>
          </p:nvPr>
        </p:nvSpPr>
        <p:spPr>
          <a:xfrm>
            <a:off x="3784375" y="445025"/>
            <a:ext cx="4646400" cy="572700"/>
          </a:xfrm>
          <a:prstGeom prst="rect">
            <a:avLst/>
          </a:prstGeom>
          <a:noFill/>
          <a:ln>
            <a:noFill/>
          </a:ln>
        </p:spPr>
        <p:txBody>
          <a:bodyPr spcFirstLastPara="1" wrap="square" lIns="91425" tIns="91425" rIns="91425" bIns="91425" anchor="t" anchorCtr="0">
            <a:noAutofit/>
          </a:bodyPr>
          <a:lstStyle/>
          <a:p>
            <a:pPr marL="0" lvl="0" indent="0" algn="l" rtl="0">
              <a:lnSpc>
                <a:spcPct val="60000"/>
              </a:lnSpc>
              <a:spcBef>
                <a:spcPts val="0"/>
              </a:spcBef>
              <a:spcAft>
                <a:spcPts val="0"/>
              </a:spcAft>
              <a:buSzPts val="3500"/>
              <a:buNone/>
            </a:pPr>
            <a:r>
              <a:rPr lang="en" sz="4000" b="1">
                <a:latin typeface="Bell MT"/>
                <a:ea typeface="Bell MT"/>
                <a:cs typeface="Bell MT"/>
                <a:sym typeface="Bell MT"/>
              </a:rPr>
              <a:t>Team Members </a:t>
            </a:r>
            <a:endParaRPr/>
          </a:p>
        </p:txBody>
      </p:sp>
      <p:sp>
        <p:nvSpPr>
          <p:cNvPr id="262" name="Google Shape;262;p4"/>
          <p:cNvSpPr txBox="1">
            <a:spLocks noGrp="1"/>
          </p:cNvSpPr>
          <p:nvPr>
            <p:ph type="subTitle" idx="9"/>
          </p:nvPr>
        </p:nvSpPr>
        <p:spPr>
          <a:xfrm>
            <a:off x="3892000" y="1674800"/>
            <a:ext cx="3853500" cy="2645700"/>
          </a:xfrm>
          <a:prstGeom prst="rect">
            <a:avLst/>
          </a:prstGeom>
          <a:noFill/>
          <a:ln>
            <a:noFill/>
          </a:ln>
        </p:spPr>
        <p:txBody>
          <a:bodyPr spcFirstLastPara="1" wrap="square" lIns="91425" tIns="91425" rIns="91425" bIns="91425" anchor="b" anchorCtr="0">
            <a:noAutofit/>
          </a:bodyPr>
          <a:lstStyle/>
          <a:p>
            <a:pPr marL="0" lvl="0" indent="0" algn="l" rtl="0">
              <a:lnSpc>
                <a:spcPct val="153846"/>
              </a:lnSpc>
              <a:spcBef>
                <a:spcPts val="0"/>
              </a:spcBef>
              <a:spcAft>
                <a:spcPts val="0"/>
              </a:spcAft>
              <a:buSzPts val="2400"/>
              <a:buNone/>
            </a:pPr>
            <a:r>
              <a:rPr lang="en" sz="1200" b="0">
                <a:latin typeface="Calibri"/>
                <a:ea typeface="Calibri"/>
                <a:cs typeface="Calibri"/>
                <a:sym typeface="Calibri"/>
              </a:rPr>
              <a:t> </a:t>
            </a:r>
            <a:r>
              <a:rPr lang="en" sz="1300" b="0">
                <a:latin typeface="Calibri"/>
                <a:ea typeface="Calibri"/>
                <a:cs typeface="Calibri"/>
                <a:sym typeface="Calibri"/>
              </a:rPr>
              <a:t>202301057              JENISH VASANI</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202301058             BHANDERI RAJ SURESHBHAI</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202301059             SHRADDHA RATHOD</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202301060            NEERAJ VANIA</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202301061             DHRUVIL MEHTA</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202301062            MAULIK KHOYANI</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202301063            VRAJESH DABHI</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202301065           VANSH PADALIYA</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202301064           URVESH DABHI</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202301066           MAHEK VAGHERA</a:t>
            </a:r>
            <a:endParaRPr sz="1300" b="0">
              <a:latin typeface="Barlow"/>
              <a:ea typeface="Barlow"/>
              <a:cs typeface="Barlow"/>
              <a:sym typeface="Barlow"/>
            </a:endParaRPr>
          </a:p>
          <a:p>
            <a:pPr marL="0" lvl="0" indent="0" algn="l" rtl="0">
              <a:lnSpc>
                <a:spcPct val="153846"/>
              </a:lnSpc>
              <a:spcBef>
                <a:spcPts val="0"/>
              </a:spcBef>
              <a:spcAft>
                <a:spcPts val="0"/>
              </a:spcAft>
              <a:buSzPts val="2400"/>
              <a:buNone/>
            </a:pPr>
            <a:r>
              <a:rPr lang="en" sz="1300" b="0">
                <a:latin typeface="Calibri"/>
                <a:ea typeface="Calibri"/>
                <a:cs typeface="Calibri"/>
                <a:sym typeface="Calibri"/>
              </a:rPr>
              <a:t> 202101132            POOJAN SHAH</a:t>
            </a:r>
            <a:endParaRPr sz="1100">
              <a:latin typeface="Barlow"/>
              <a:ea typeface="Barlow"/>
              <a:cs typeface="Barlow"/>
              <a:sym typeface="Barlow"/>
            </a:endParaRPr>
          </a:p>
        </p:txBody>
      </p:sp>
      <p:grpSp>
        <p:nvGrpSpPr>
          <p:cNvPr id="263" name="Google Shape;263;p4"/>
          <p:cNvGrpSpPr/>
          <p:nvPr/>
        </p:nvGrpSpPr>
        <p:grpSpPr>
          <a:xfrm>
            <a:off x="228598" y="139328"/>
            <a:ext cx="2993539" cy="4181164"/>
            <a:chOff x="228598" y="139328"/>
            <a:chExt cx="2993539" cy="4181164"/>
          </a:xfrm>
        </p:grpSpPr>
        <p:pic>
          <p:nvPicPr>
            <p:cNvPr id="264" name="Google Shape;264;p4"/>
            <p:cNvPicPr preferRelativeResize="0"/>
            <p:nvPr/>
          </p:nvPicPr>
          <p:blipFill rotWithShape="1">
            <a:blip r:embed="rId3">
              <a:alphaModFix/>
            </a:blip>
            <a:srcRect/>
            <a:stretch/>
          </p:blipFill>
          <p:spPr>
            <a:xfrm>
              <a:off x="228598" y="139328"/>
              <a:ext cx="1959155" cy="1957354"/>
            </a:xfrm>
            <a:prstGeom prst="rect">
              <a:avLst/>
            </a:prstGeom>
            <a:noFill/>
            <a:ln>
              <a:noFill/>
            </a:ln>
          </p:spPr>
        </p:pic>
        <p:pic>
          <p:nvPicPr>
            <p:cNvPr id="265" name="Google Shape;265;p4"/>
            <p:cNvPicPr preferRelativeResize="0"/>
            <p:nvPr/>
          </p:nvPicPr>
          <p:blipFill rotWithShape="1">
            <a:blip r:embed="rId4">
              <a:alphaModFix/>
            </a:blip>
            <a:srcRect/>
            <a:stretch/>
          </p:blipFill>
          <p:spPr>
            <a:xfrm>
              <a:off x="605675" y="1477001"/>
              <a:ext cx="1853327" cy="1799300"/>
            </a:xfrm>
            <a:prstGeom prst="rect">
              <a:avLst/>
            </a:prstGeom>
            <a:noFill/>
            <a:ln>
              <a:noFill/>
            </a:ln>
          </p:spPr>
        </p:pic>
        <p:pic>
          <p:nvPicPr>
            <p:cNvPr id="266" name="Google Shape;266;p4"/>
            <p:cNvPicPr preferRelativeResize="0"/>
            <p:nvPr/>
          </p:nvPicPr>
          <p:blipFill rotWithShape="1">
            <a:blip r:embed="rId5">
              <a:alphaModFix/>
            </a:blip>
            <a:srcRect/>
            <a:stretch/>
          </p:blipFill>
          <p:spPr>
            <a:xfrm>
              <a:off x="1837491" y="4151258"/>
              <a:ext cx="1384646" cy="169234"/>
            </a:xfrm>
            <a:prstGeom prst="rect">
              <a:avLst/>
            </a:prstGeom>
            <a:noFill/>
            <a:ln>
              <a:noFill/>
            </a:ln>
          </p:spPr>
        </p:pic>
        <p:pic>
          <p:nvPicPr>
            <p:cNvPr id="267" name="Google Shape;267;p4"/>
            <p:cNvPicPr preferRelativeResize="0"/>
            <p:nvPr/>
          </p:nvPicPr>
          <p:blipFill rotWithShape="1">
            <a:blip r:embed="rId6">
              <a:alphaModFix/>
            </a:blip>
            <a:srcRect/>
            <a:stretch/>
          </p:blipFill>
          <p:spPr>
            <a:xfrm>
              <a:off x="1224196" y="3698479"/>
              <a:ext cx="1387211" cy="169234"/>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7"/>
          <p:cNvSpPr txBox="1">
            <a:spLocks noGrp="1"/>
          </p:cNvSpPr>
          <p:nvPr>
            <p:ph type="subTitle" idx="2"/>
          </p:nvPr>
        </p:nvSpPr>
        <p:spPr>
          <a:xfrm>
            <a:off x="746875" y="334925"/>
            <a:ext cx="7400100" cy="4667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Calibri"/>
              <a:buChar char="➢"/>
            </a:pPr>
            <a:r>
              <a:rPr lang="en" sz="1800">
                <a:latin typeface="Calibri"/>
                <a:ea typeface="Calibri"/>
                <a:cs typeface="Calibri"/>
                <a:sym typeface="Calibri"/>
              </a:rPr>
              <a:t>If Sumᵢ &gt; 0, decision on bit j = 0</a:t>
            </a:r>
            <a:endParaRPr sz="6000" b="1">
              <a:latin typeface="Archivo Narrow"/>
              <a:ea typeface="Archivo Narrow"/>
              <a:cs typeface="Archivo Narrow"/>
              <a:sym typeface="Archivo Narrow"/>
            </a:endParaRPr>
          </a:p>
          <a:p>
            <a:pPr marL="457200" lvl="0" indent="-342900" algn="l" rtl="0">
              <a:lnSpc>
                <a:spcPct val="100000"/>
              </a:lnSpc>
              <a:spcBef>
                <a:spcPts val="0"/>
              </a:spcBef>
              <a:spcAft>
                <a:spcPts val="0"/>
              </a:spcAft>
              <a:buSzPts val="1800"/>
              <a:buFont typeface="Calibri"/>
              <a:buChar char="➢"/>
            </a:pPr>
            <a:r>
              <a:rPr lang="en" sz="1800">
                <a:latin typeface="Calibri"/>
                <a:ea typeface="Calibri"/>
                <a:cs typeface="Calibri"/>
                <a:sym typeface="Calibri"/>
              </a:rPr>
              <a:t>If Sumᵢ &lt; 0, decision on bit j = 1</a:t>
            </a:r>
            <a:endParaRPr sz="1800">
              <a:latin typeface="Calibri"/>
              <a:ea typeface="Calibri"/>
              <a:cs typeface="Calibri"/>
              <a:sym typeface="Calibri"/>
            </a:endParaRPr>
          </a:p>
          <a:p>
            <a:pPr marL="1371600" lvl="2" indent="-342900" algn="l" rtl="0">
              <a:lnSpc>
                <a:spcPct val="100000"/>
              </a:lnSpc>
              <a:spcBef>
                <a:spcPts val="0"/>
              </a:spcBef>
              <a:spcAft>
                <a:spcPts val="0"/>
              </a:spcAft>
              <a:buSzPts val="1800"/>
              <a:buFont typeface="Calibri"/>
              <a:buChar char="■"/>
            </a:pPr>
            <a:r>
              <a:rPr lang="en" sz="1800">
                <a:latin typeface="Calibri"/>
                <a:ea typeface="Calibri"/>
                <a:cs typeface="Calibri"/>
                <a:sym typeface="Calibri"/>
              </a:rPr>
              <a:t>(Assuming BPSK: 0 → +1 and 1 → -1)</a:t>
            </a:r>
            <a:endParaRPr sz="1800">
              <a:latin typeface="Calibri"/>
              <a:ea typeface="Calibri"/>
              <a:cs typeface="Calibri"/>
              <a:sym typeface="Calibri"/>
            </a:endParaRPr>
          </a:p>
          <a:p>
            <a:pPr marL="0" lvl="0" indent="0" algn="l" rtl="0">
              <a:lnSpc>
                <a:spcPct val="100000"/>
              </a:lnSpc>
              <a:spcBef>
                <a:spcPts val="0"/>
              </a:spcBef>
              <a:spcAft>
                <a:spcPts val="0"/>
              </a:spcAft>
              <a:buSzPts val="1400"/>
              <a:buNone/>
            </a:pPr>
            <a:endParaRPr sz="1800">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sz="1800" b="1">
                <a:latin typeface="Calibri"/>
                <a:ea typeface="Calibri"/>
                <a:cs typeface="Calibri"/>
                <a:sym typeface="Calibri"/>
              </a:rPr>
              <a:t>After first iteration:</a:t>
            </a:r>
            <a:endParaRPr sz="1800">
              <a:latin typeface="Calibri"/>
              <a:ea typeface="Calibri"/>
              <a:cs typeface="Calibri"/>
              <a:sym typeface="Calibri"/>
            </a:endParaRPr>
          </a:p>
          <a:p>
            <a:pPr marL="1371600" lvl="2" indent="-342900" algn="l" rtl="0">
              <a:lnSpc>
                <a:spcPct val="100000"/>
              </a:lnSpc>
              <a:spcBef>
                <a:spcPts val="0"/>
              </a:spcBef>
              <a:spcAft>
                <a:spcPts val="0"/>
              </a:spcAft>
              <a:buSzPts val="1800"/>
              <a:buFont typeface="Calibri"/>
              <a:buChar char="■"/>
            </a:pPr>
            <a:r>
              <a:rPr lang="en" sz="1800">
                <a:latin typeface="Calibri"/>
                <a:ea typeface="Calibri"/>
                <a:cs typeface="Calibri"/>
                <a:sym typeface="Calibri"/>
              </a:rPr>
              <a:t>Sum = [ -1  -0.4  4.4  -0.6  0.4  0.7 ]</a:t>
            </a:r>
            <a:endParaRPr sz="1800">
              <a:latin typeface="Calibri"/>
              <a:ea typeface="Calibri"/>
              <a:cs typeface="Calibri"/>
              <a:sym typeface="Calibri"/>
            </a:endParaRPr>
          </a:p>
          <a:p>
            <a:pPr marL="1371600" lvl="2" indent="-342900" algn="l" rtl="0">
              <a:lnSpc>
                <a:spcPct val="100000"/>
              </a:lnSpc>
              <a:spcBef>
                <a:spcPts val="0"/>
              </a:spcBef>
              <a:spcAft>
                <a:spcPts val="0"/>
              </a:spcAft>
              <a:buSzPts val="1800"/>
              <a:buFont typeface="Calibri"/>
              <a:buChar char="■"/>
            </a:pPr>
            <a:r>
              <a:rPr lang="en" sz="1800">
                <a:latin typeface="Calibri"/>
                <a:ea typeface="Calibri"/>
                <a:cs typeface="Calibri"/>
                <a:sym typeface="Calibri"/>
              </a:rPr>
              <a:t>Dec = [  1   1    0    1    0    0  ]</a:t>
            </a:r>
            <a:br>
              <a:rPr lang="en" sz="1800">
                <a:latin typeface="Calibri"/>
                <a:ea typeface="Calibri"/>
                <a:cs typeface="Calibri"/>
                <a:sym typeface="Calibri"/>
              </a:rPr>
            </a:br>
            <a:endParaRPr sz="1800">
              <a:latin typeface="Calibri"/>
              <a:ea typeface="Calibri"/>
              <a:cs typeface="Calibri"/>
              <a:sym typeface="Calibri"/>
            </a:endParaRPr>
          </a:p>
          <a:p>
            <a:pPr marL="0" lvl="0" indent="0" algn="l" rtl="0">
              <a:lnSpc>
                <a:spcPct val="100000"/>
              </a:lnSpc>
              <a:spcBef>
                <a:spcPts val="0"/>
              </a:spcBef>
              <a:spcAft>
                <a:spcPts val="0"/>
              </a:spcAft>
              <a:buSzPts val="1400"/>
              <a:buNone/>
            </a:pPr>
            <a:endParaRPr sz="1800" b="1">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sz="1800" b="1">
                <a:latin typeface="Calibri"/>
                <a:ea typeface="Calibri"/>
                <a:cs typeface="Calibri"/>
                <a:sym typeface="Calibri"/>
              </a:rPr>
              <a:t>For more iterations, continue with new L.</a:t>
            </a:r>
            <a:endParaRPr sz="1800" b="1">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sz="1800">
                <a:latin typeface="Calibri"/>
                <a:ea typeface="Calibri"/>
                <a:cs typeface="Calibri"/>
                <a:sym typeface="Calibri"/>
              </a:rPr>
              <a:t>More iterations → Better performance</a:t>
            </a:r>
            <a:endParaRPr sz="6000" b="1">
              <a:latin typeface="Archivo Narrow"/>
              <a:ea typeface="Archivo Narrow"/>
              <a:cs typeface="Archivo Narrow"/>
              <a:sym typeface="Archivo Narrow"/>
            </a:endParaRPr>
          </a:p>
          <a:p>
            <a:pPr marL="1371600" lvl="2" indent="-342900" algn="l" rtl="0">
              <a:lnSpc>
                <a:spcPct val="100000"/>
              </a:lnSpc>
              <a:spcBef>
                <a:spcPts val="0"/>
              </a:spcBef>
              <a:spcAft>
                <a:spcPts val="0"/>
              </a:spcAft>
              <a:buSzPts val="1800"/>
              <a:buFont typeface="Calibri"/>
              <a:buChar char="■"/>
            </a:pPr>
            <a:r>
              <a:rPr lang="en" sz="1800">
                <a:latin typeface="Calibri"/>
                <a:ea typeface="Calibri"/>
                <a:cs typeface="Calibri"/>
                <a:sym typeface="Calibri"/>
              </a:rPr>
              <a:t>About 5 to 8 is</a:t>
            </a:r>
            <a:r>
              <a:rPr lang="en" sz="1800" b="1">
                <a:latin typeface="Calibri"/>
                <a:ea typeface="Calibri"/>
                <a:cs typeface="Calibri"/>
                <a:sym typeface="Calibri"/>
              </a:rPr>
              <a:t> </a:t>
            </a:r>
            <a:r>
              <a:rPr lang="en" sz="1800">
                <a:latin typeface="Calibri"/>
                <a:ea typeface="Calibri"/>
                <a:cs typeface="Calibri"/>
                <a:sym typeface="Calibri"/>
              </a:rPr>
              <a:t>typically enough</a:t>
            </a:r>
            <a:endParaRPr sz="1800">
              <a:latin typeface="Calibri"/>
              <a:ea typeface="Calibri"/>
              <a:cs typeface="Calibri"/>
              <a:sym typeface="Calibri"/>
            </a:endParaRPr>
          </a:p>
          <a:p>
            <a:pPr marL="0" lvl="0" indent="0" algn="l" rtl="0">
              <a:lnSpc>
                <a:spcPct val="100000"/>
              </a:lnSpc>
              <a:spcBef>
                <a:spcPts val="0"/>
              </a:spcBef>
              <a:spcAft>
                <a:spcPts val="0"/>
              </a:spcAft>
              <a:buSzPts val="1400"/>
              <a:buNone/>
            </a:pPr>
            <a:endParaRPr sz="1800">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sz="1800">
                <a:latin typeface="Calibri"/>
                <a:ea typeface="Calibri"/>
                <a:cs typeface="Calibri"/>
                <a:sym typeface="Calibri"/>
              </a:rPr>
              <a:t>Storage and efficient retrieval from the matrix L is vital for a good implementation.</a:t>
            </a:r>
            <a:endParaRPr sz="6000" b="1">
              <a:latin typeface="Archivo Narrow"/>
              <a:ea typeface="Archivo Narrow"/>
              <a:cs typeface="Archivo Narrow"/>
              <a:sym typeface="Archivo Narrow"/>
            </a:endParaRPr>
          </a:p>
          <a:p>
            <a:pPr marL="0" lvl="0" indent="0" algn="l" rtl="0">
              <a:lnSpc>
                <a:spcPct val="100000"/>
              </a:lnSpc>
              <a:spcBef>
                <a:spcPts val="0"/>
              </a:spcBef>
              <a:spcAft>
                <a:spcPts val="0"/>
              </a:spcAft>
              <a:buSzPts val="1400"/>
              <a:buNone/>
            </a:pPr>
            <a:br>
              <a:rPr lang="en" sz="1800">
                <a:latin typeface="Calibri"/>
                <a:ea typeface="Calibri"/>
                <a:cs typeface="Calibri"/>
                <a:sym typeface="Calibri"/>
              </a:rPr>
            </a:br>
            <a:br>
              <a:rPr lang="en" sz="1800">
                <a:latin typeface="Calibri"/>
                <a:ea typeface="Calibri"/>
                <a:cs typeface="Calibri"/>
                <a:sym typeface="Calibri"/>
              </a:rPr>
            </a:br>
            <a:endParaRPr sz="1200">
              <a:latin typeface="Calibri"/>
              <a:ea typeface="Calibri"/>
              <a:cs typeface="Calibri"/>
              <a:sym typeface="Calibri"/>
            </a:endParaRPr>
          </a:p>
        </p:txBody>
      </p:sp>
      <p:pic>
        <p:nvPicPr>
          <p:cNvPr id="596" name="Google Shape;596;p37"/>
          <p:cNvPicPr preferRelativeResize="0"/>
          <p:nvPr/>
        </p:nvPicPr>
        <p:blipFill rotWithShape="1">
          <a:blip r:embed="rId3">
            <a:alphaModFix/>
          </a:blip>
          <a:srcRect/>
          <a:stretch/>
        </p:blipFill>
        <p:spPr>
          <a:xfrm>
            <a:off x="6986046" y="4292329"/>
            <a:ext cx="1387211" cy="169234"/>
          </a:xfrm>
          <a:prstGeom prst="rect">
            <a:avLst/>
          </a:prstGeom>
          <a:noFill/>
          <a:ln>
            <a:noFill/>
          </a:ln>
        </p:spPr>
      </p:pic>
      <p:grpSp>
        <p:nvGrpSpPr>
          <p:cNvPr id="597" name="Google Shape;597;p37"/>
          <p:cNvGrpSpPr/>
          <p:nvPr/>
        </p:nvGrpSpPr>
        <p:grpSpPr>
          <a:xfrm>
            <a:off x="312599" y="225529"/>
            <a:ext cx="340608" cy="340168"/>
            <a:chOff x="5053900" y="2021500"/>
            <a:chExt cx="483750" cy="483125"/>
          </a:xfrm>
        </p:grpSpPr>
        <p:sp>
          <p:nvSpPr>
            <p:cNvPr id="598" name="Google Shape;598;p37"/>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9" name="Google Shape;599;p37"/>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00" name="Google Shape;600;p37"/>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01" name="Google Shape;601;p37"/>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02" name="Google Shape;602;p37"/>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03" name="Google Shape;603;p37"/>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04" name="Google Shape;604;p37"/>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05" name="Google Shape;605;p37"/>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8"/>
          <p:cNvSpPr txBox="1">
            <a:spLocks noGrp="1"/>
          </p:cNvSpPr>
          <p:nvPr>
            <p:ph type="title"/>
          </p:nvPr>
        </p:nvSpPr>
        <p:spPr>
          <a:xfrm>
            <a:off x="389725" y="326050"/>
            <a:ext cx="4818600" cy="5727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a:latin typeface="Bell MT"/>
                <a:ea typeface="Bell MT"/>
                <a:cs typeface="Bell MT"/>
                <a:sym typeface="Bell MT"/>
              </a:rPr>
              <a:t>Layer Decoding</a:t>
            </a:r>
            <a:endParaRPr sz="2900" b="0"/>
          </a:p>
        </p:txBody>
      </p:sp>
      <p:sp>
        <p:nvSpPr>
          <p:cNvPr id="611" name="Google Shape;611;p38"/>
          <p:cNvSpPr txBox="1"/>
          <p:nvPr/>
        </p:nvSpPr>
        <p:spPr>
          <a:xfrm>
            <a:off x="966625" y="1087550"/>
            <a:ext cx="7872900" cy="43251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dk1"/>
              </a:buClr>
              <a:buSzPts val="1700"/>
              <a:buFont typeface="Barlow"/>
              <a:buChar char="➢"/>
            </a:pPr>
            <a:r>
              <a:rPr lang="en" sz="1700" b="0" i="0" u="none" strike="noStrike" cap="none">
                <a:solidFill>
                  <a:schemeClr val="dk1"/>
                </a:solidFill>
                <a:latin typeface="Barlow"/>
                <a:ea typeface="Barlow"/>
                <a:cs typeface="Barlow"/>
                <a:sym typeface="Barlow"/>
              </a:rPr>
              <a:t>Iterate between decoders for each layer</a:t>
            </a:r>
            <a:endParaRPr sz="1700" b="0" i="0" u="none" strike="noStrike" cap="none">
              <a:solidFill>
                <a:schemeClr val="dk1"/>
              </a:solidFill>
              <a:latin typeface="Barlow"/>
              <a:ea typeface="Barlow"/>
              <a:cs typeface="Barlow"/>
              <a:sym typeface="Barlow"/>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                                                          LLR</a:t>
            </a:r>
            <a:r>
              <a:rPr lang="en" sz="1400" b="0" i="0" u="none" strike="noStrike" cap="none" baseline="-25000">
                <a:solidFill>
                  <a:schemeClr val="dk1"/>
                </a:solidFill>
                <a:latin typeface="Barlow"/>
                <a:ea typeface="Barlow"/>
                <a:cs typeface="Barlow"/>
                <a:sym typeface="Barlow"/>
              </a:rPr>
              <a:t>12</a:t>
            </a:r>
            <a:endParaRPr sz="1400" b="0" i="0" u="none" strike="noStrike" cap="none" baseline="-25000">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a:p>
            <a:pPr marL="457200" marR="0" lvl="0" indent="-336550" algn="l" rtl="0">
              <a:lnSpc>
                <a:spcPct val="100000"/>
              </a:lnSpc>
              <a:spcBef>
                <a:spcPts val="0"/>
              </a:spcBef>
              <a:spcAft>
                <a:spcPts val="0"/>
              </a:spcAft>
              <a:buClr>
                <a:schemeClr val="dk1"/>
              </a:buClr>
              <a:buSzPts val="1700"/>
              <a:buFont typeface="Barlow"/>
              <a:buChar char="➢"/>
            </a:pPr>
            <a:r>
              <a:rPr lang="en" sz="1700" b="0" i="0" u="none" strike="noStrike" cap="none">
                <a:solidFill>
                  <a:schemeClr val="dk1"/>
                </a:solidFill>
                <a:latin typeface="Barlow"/>
                <a:ea typeface="Barlow"/>
                <a:cs typeface="Barlow"/>
                <a:sym typeface="Barlow"/>
              </a:rPr>
              <a:t>Decoder for C₁ uses ChLLR only in first iteration</a:t>
            </a:r>
            <a:endParaRPr sz="1700" b="0" i="0" u="none" strike="noStrike" cap="none">
              <a:solidFill>
                <a:schemeClr val="dk1"/>
              </a:solidFill>
              <a:latin typeface="Barlow"/>
              <a:ea typeface="Barlow"/>
              <a:cs typeface="Barlow"/>
              <a:sym typeface="Barlow"/>
            </a:endParaRPr>
          </a:p>
          <a:p>
            <a:pPr marL="1371600" marR="0" lvl="2" indent="-336550" algn="l" rtl="0">
              <a:lnSpc>
                <a:spcPct val="100000"/>
              </a:lnSpc>
              <a:spcBef>
                <a:spcPts val="0"/>
              </a:spcBef>
              <a:spcAft>
                <a:spcPts val="0"/>
              </a:spcAft>
              <a:buClr>
                <a:schemeClr val="dk1"/>
              </a:buClr>
              <a:buSzPts val="1700"/>
              <a:buFont typeface="Barlow"/>
              <a:buChar char="■"/>
            </a:pPr>
            <a:r>
              <a:rPr lang="en" sz="1700" b="0" i="0" u="none" strike="noStrike" cap="none">
                <a:solidFill>
                  <a:schemeClr val="dk1"/>
                </a:solidFill>
                <a:latin typeface="Barlow"/>
                <a:ea typeface="Barlow"/>
                <a:cs typeface="Barlow"/>
                <a:sym typeface="Barlow"/>
              </a:rPr>
              <a:t>LLR₂₁ is used afterwards</a:t>
            </a:r>
            <a:endParaRPr sz="17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a:p>
            <a:pPr marL="457200" marR="0" lvl="0" indent="-336550" algn="l" rtl="0">
              <a:lnSpc>
                <a:spcPct val="100000"/>
              </a:lnSpc>
              <a:spcBef>
                <a:spcPts val="0"/>
              </a:spcBef>
              <a:spcAft>
                <a:spcPts val="0"/>
              </a:spcAft>
              <a:buClr>
                <a:schemeClr val="dk1"/>
              </a:buClr>
              <a:buSzPts val="1700"/>
              <a:buFont typeface="Barlow"/>
              <a:buChar char="➢"/>
            </a:pPr>
            <a:r>
              <a:rPr lang="en" sz="1700" b="0" i="0" u="none" strike="noStrike" cap="none">
                <a:solidFill>
                  <a:schemeClr val="dk1"/>
                </a:solidFill>
                <a:latin typeface="Barlow"/>
                <a:ea typeface="Barlow"/>
                <a:cs typeface="Barlow"/>
                <a:sym typeface="Barlow"/>
              </a:rPr>
              <a:t>Reduces required number of iterations by ½</a:t>
            </a:r>
            <a:endParaRPr sz="1700" b="0" i="0" u="none" strike="noStrike" cap="none">
              <a:solidFill>
                <a:schemeClr val="dk1"/>
              </a:solidFill>
              <a:latin typeface="Barlow"/>
              <a:ea typeface="Barlow"/>
              <a:cs typeface="Barlow"/>
              <a:sym typeface="Barlow"/>
            </a:endParaRPr>
          </a:p>
          <a:p>
            <a:pPr marL="1371600" marR="0" lvl="2" indent="-336550" algn="l" rtl="0">
              <a:lnSpc>
                <a:spcPct val="100000"/>
              </a:lnSpc>
              <a:spcBef>
                <a:spcPts val="0"/>
              </a:spcBef>
              <a:spcAft>
                <a:spcPts val="0"/>
              </a:spcAft>
              <a:buClr>
                <a:schemeClr val="dk1"/>
              </a:buClr>
              <a:buSzPts val="1700"/>
              <a:buFont typeface="Barlow"/>
              <a:buChar char="■"/>
            </a:pPr>
            <a:r>
              <a:rPr lang="en" sz="1700" b="0" i="0" u="none" strike="noStrike" cap="none">
                <a:solidFill>
                  <a:schemeClr val="dk1"/>
                </a:solidFill>
                <a:latin typeface="Barlow"/>
                <a:ea typeface="Barlow"/>
                <a:cs typeface="Barlow"/>
                <a:sym typeface="Barlow"/>
              </a:rPr>
              <a:t>Converges faster</a:t>
            </a:r>
            <a:endParaRPr sz="1700" b="0" i="0" u="none" strike="noStrike" cap="none">
              <a:solidFill>
                <a:schemeClr val="dk1"/>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Barlow"/>
              <a:ea typeface="Barlow"/>
              <a:cs typeface="Barlow"/>
              <a:sym typeface="Barlow"/>
            </a:endParaRPr>
          </a:p>
        </p:txBody>
      </p:sp>
      <p:sp>
        <p:nvSpPr>
          <p:cNvPr id="612" name="Google Shape;612;p38"/>
          <p:cNvSpPr/>
          <p:nvPr/>
        </p:nvSpPr>
        <p:spPr>
          <a:xfrm>
            <a:off x="3314925" y="1705900"/>
            <a:ext cx="1257000" cy="47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Decoder for c1</a:t>
            </a:r>
            <a:endParaRPr sz="1400" b="0" i="0" u="none" strike="noStrike" cap="none">
              <a:solidFill>
                <a:schemeClr val="dk1"/>
              </a:solidFill>
              <a:latin typeface="Barlow"/>
              <a:ea typeface="Barlow"/>
              <a:cs typeface="Barlow"/>
              <a:sym typeface="Barlow"/>
            </a:endParaRPr>
          </a:p>
        </p:txBody>
      </p:sp>
      <p:sp>
        <p:nvSpPr>
          <p:cNvPr id="613" name="Google Shape;613;p38"/>
          <p:cNvSpPr/>
          <p:nvPr/>
        </p:nvSpPr>
        <p:spPr>
          <a:xfrm>
            <a:off x="3314925" y="2987650"/>
            <a:ext cx="12570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Decoder for c2</a:t>
            </a:r>
            <a:endParaRPr sz="1400" b="0" i="0" u="none" strike="noStrike" cap="none">
              <a:solidFill>
                <a:schemeClr val="dk1"/>
              </a:solidFill>
              <a:latin typeface="Barlow"/>
              <a:ea typeface="Barlow"/>
              <a:cs typeface="Barlow"/>
              <a:sym typeface="Barlow"/>
            </a:endParaRPr>
          </a:p>
        </p:txBody>
      </p:sp>
      <p:sp>
        <p:nvSpPr>
          <p:cNvPr id="614" name="Google Shape;614;p38"/>
          <p:cNvSpPr/>
          <p:nvPr/>
        </p:nvSpPr>
        <p:spPr>
          <a:xfrm>
            <a:off x="2315875" y="1738750"/>
            <a:ext cx="966300" cy="4089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615" name="Google Shape;615;p38"/>
          <p:cNvSpPr/>
          <p:nvPr/>
        </p:nvSpPr>
        <p:spPr>
          <a:xfrm rot="5400000">
            <a:off x="3452350" y="2363050"/>
            <a:ext cx="774000" cy="4089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cxnSp>
        <p:nvCxnSpPr>
          <p:cNvPr id="616" name="Google Shape;616;p38"/>
          <p:cNvCxnSpPr/>
          <p:nvPr/>
        </p:nvCxnSpPr>
        <p:spPr>
          <a:xfrm rot="10800000" flipH="1">
            <a:off x="4572000" y="3255700"/>
            <a:ext cx="1051500" cy="18300"/>
          </a:xfrm>
          <a:prstGeom prst="straightConnector1">
            <a:avLst/>
          </a:prstGeom>
          <a:noFill/>
          <a:ln w="9525" cap="flat" cmpd="sng">
            <a:solidFill>
              <a:schemeClr val="dk1"/>
            </a:solidFill>
            <a:prstDash val="solid"/>
            <a:round/>
            <a:headEnd type="none" w="sm" len="sm"/>
            <a:tailEnd type="none" w="sm" len="sm"/>
          </a:ln>
        </p:spPr>
      </p:cxnSp>
      <p:cxnSp>
        <p:nvCxnSpPr>
          <p:cNvPr id="617" name="Google Shape;617;p38"/>
          <p:cNvCxnSpPr/>
          <p:nvPr/>
        </p:nvCxnSpPr>
        <p:spPr>
          <a:xfrm>
            <a:off x="5623500" y="1877050"/>
            <a:ext cx="7200" cy="1380900"/>
          </a:xfrm>
          <a:prstGeom prst="straightConnector1">
            <a:avLst/>
          </a:prstGeom>
          <a:noFill/>
          <a:ln w="9525" cap="flat" cmpd="sng">
            <a:solidFill>
              <a:schemeClr val="dk1"/>
            </a:solidFill>
            <a:prstDash val="solid"/>
            <a:round/>
            <a:headEnd type="none" w="sm" len="sm"/>
            <a:tailEnd type="none" w="sm" len="sm"/>
          </a:ln>
        </p:spPr>
      </p:cxnSp>
      <p:sp>
        <p:nvSpPr>
          <p:cNvPr id="618" name="Google Shape;618;p38"/>
          <p:cNvSpPr/>
          <p:nvPr/>
        </p:nvSpPr>
        <p:spPr>
          <a:xfrm>
            <a:off x="4604675" y="1739500"/>
            <a:ext cx="1018800" cy="407400"/>
          </a:xfrm>
          <a:prstGeom prst="lef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619" name="Google Shape;619;p38"/>
          <p:cNvSpPr txBox="1"/>
          <p:nvPr/>
        </p:nvSpPr>
        <p:spPr>
          <a:xfrm>
            <a:off x="2269200" y="1428750"/>
            <a:ext cx="774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ChLLR</a:t>
            </a:r>
            <a:endParaRPr sz="1400" b="0" i="0" u="none" strike="noStrike" cap="none">
              <a:solidFill>
                <a:schemeClr val="dk1"/>
              </a:solidFill>
              <a:latin typeface="Barlow"/>
              <a:ea typeface="Barlow"/>
              <a:cs typeface="Barlow"/>
              <a:sym typeface="Barlow"/>
            </a:endParaRPr>
          </a:p>
        </p:txBody>
      </p:sp>
      <p:sp>
        <p:nvSpPr>
          <p:cNvPr id="620" name="Google Shape;620;p38"/>
          <p:cNvSpPr txBox="1"/>
          <p:nvPr/>
        </p:nvSpPr>
        <p:spPr>
          <a:xfrm>
            <a:off x="5801100" y="2593825"/>
            <a:ext cx="3352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a:ea typeface="Barlow"/>
                <a:cs typeface="Barlow"/>
                <a:sym typeface="Barlow"/>
              </a:rPr>
              <a:t>LLR</a:t>
            </a:r>
            <a:r>
              <a:rPr lang="en" sz="1400" b="0" i="0" u="none" strike="noStrike" cap="none" baseline="-25000">
                <a:solidFill>
                  <a:schemeClr val="dk1"/>
                </a:solidFill>
                <a:latin typeface="Barlow"/>
                <a:ea typeface="Barlow"/>
                <a:cs typeface="Barlow"/>
                <a:sym typeface="Barlow"/>
              </a:rPr>
              <a:t>21</a:t>
            </a:r>
            <a:endParaRPr sz="1400" b="0" i="0" u="none" strike="noStrike" cap="none" baseline="-25000">
              <a:solidFill>
                <a:schemeClr val="dk1"/>
              </a:solidFill>
              <a:latin typeface="Barlow"/>
              <a:ea typeface="Barlow"/>
              <a:cs typeface="Barlow"/>
              <a:sym typeface="Barl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39"/>
          <p:cNvSpPr txBox="1">
            <a:spLocks noGrp="1"/>
          </p:cNvSpPr>
          <p:nvPr>
            <p:ph type="title"/>
          </p:nvPr>
        </p:nvSpPr>
        <p:spPr>
          <a:xfrm>
            <a:off x="342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latin typeface="Bell MT"/>
                <a:ea typeface="Bell MT"/>
                <a:cs typeface="Bell MT"/>
                <a:sym typeface="Bell MT"/>
              </a:rPr>
              <a:t>Layering in the LDPC Matrix</a:t>
            </a:r>
            <a:endParaRPr>
              <a:latin typeface="Bell MT"/>
              <a:ea typeface="Bell MT"/>
              <a:cs typeface="Bell MT"/>
              <a:sym typeface="Bell MT"/>
            </a:endParaRPr>
          </a:p>
        </p:txBody>
      </p:sp>
      <p:sp>
        <p:nvSpPr>
          <p:cNvPr id="626" name="Google Shape;626;p39"/>
          <p:cNvSpPr txBox="1">
            <a:spLocks noGrp="1"/>
          </p:cNvSpPr>
          <p:nvPr>
            <p:ph type="subTitle" idx="1"/>
          </p:nvPr>
        </p:nvSpPr>
        <p:spPr>
          <a:xfrm>
            <a:off x="970150" y="1322925"/>
            <a:ext cx="7118700" cy="30075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Rows of parity check matrix grouped into several layers</a:t>
            </a:r>
            <a:endParaRPr/>
          </a:p>
          <a:p>
            <a:pPr marL="457200" lvl="0" indent="-317500" algn="l" rtl="0">
              <a:lnSpc>
                <a:spcPct val="115000"/>
              </a:lnSpc>
              <a:spcBef>
                <a:spcPts val="0"/>
              </a:spcBef>
              <a:spcAft>
                <a:spcPts val="0"/>
              </a:spcAft>
              <a:buSzPts val="1400"/>
              <a:buChar char="➢"/>
            </a:pPr>
            <a:r>
              <a:rPr lang="en"/>
              <a:t>Column weight of each layer = 1  (typically)</a:t>
            </a: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r>
              <a:rPr lang="en"/>
              <a:t>H =     [   H1   ]       =         [ 1   1   0   1   0  1    0 ]      ←   Layer 1</a:t>
            </a:r>
            <a:endParaRPr/>
          </a:p>
          <a:p>
            <a:pPr marL="0" lvl="0" indent="0" algn="l" rtl="0">
              <a:lnSpc>
                <a:spcPct val="115000"/>
              </a:lnSpc>
              <a:spcBef>
                <a:spcPts val="0"/>
              </a:spcBef>
              <a:spcAft>
                <a:spcPts val="0"/>
              </a:spcAft>
              <a:buSzPts val="1400"/>
              <a:buNone/>
            </a:pPr>
            <a:r>
              <a:rPr lang="en"/>
              <a:t>            [   H2  ]                  [ 0  0  1   0   1   0   1  ]</a:t>
            </a:r>
            <a:endParaRPr/>
          </a:p>
          <a:p>
            <a:pPr marL="0" lvl="0" indent="0" algn="l" rtl="0">
              <a:lnSpc>
                <a:spcPct val="115000"/>
              </a:lnSpc>
              <a:spcBef>
                <a:spcPts val="0"/>
              </a:spcBef>
              <a:spcAft>
                <a:spcPts val="0"/>
              </a:spcAft>
              <a:buSzPts val="1400"/>
              <a:buNone/>
            </a:pPr>
            <a:r>
              <a:rPr lang="en"/>
              <a:t>                                             [ --------------------]</a:t>
            </a:r>
            <a:endParaRPr/>
          </a:p>
          <a:p>
            <a:pPr marL="0" lvl="0" indent="0" algn="l" rtl="0">
              <a:lnSpc>
                <a:spcPct val="115000"/>
              </a:lnSpc>
              <a:spcBef>
                <a:spcPts val="0"/>
              </a:spcBef>
              <a:spcAft>
                <a:spcPts val="0"/>
              </a:spcAft>
              <a:buSzPts val="1400"/>
              <a:buNone/>
            </a:pPr>
            <a:r>
              <a:rPr lang="en"/>
              <a:t>                                             [ 1   1   1   0   0  0   0 ]      ←   Layer 2</a:t>
            </a:r>
            <a:endParaRPr/>
          </a:p>
          <a:p>
            <a:pPr marL="0" lvl="0" indent="0" algn="l" rtl="0">
              <a:lnSpc>
                <a:spcPct val="115000"/>
              </a:lnSpc>
              <a:spcBef>
                <a:spcPts val="0"/>
              </a:spcBef>
              <a:spcAft>
                <a:spcPts val="0"/>
              </a:spcAft>
              <a:buSzPts val="1400"/>
              <a:buNone/>
            </a:pPr>
            <a:r>
              <a:rPr lang="en"/>
              <a:t>                                             [ 0  0  1   0   1   0   1  ]</a:t>
            </a: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grpSp>
        <p:nvGrpSpPr>
          <p:cNvPr id="631" name="Google Shape;631;p40"/>
          <p:cNvGrpSpPr/>
          <p:nvPr/>
        </p:nvGrpSpPr>
        <p:grpSpPr>
          <a:xfrm>
            <a:off x="-1350198" y="-285750"/>
            <a:ext cx="3368414" cy="6878862"/>
            <a:chOff x="-1235898" y="-285750"/>
            <a:chExt cx="3368414" cy="6878862"/>
          </a:xfrm>
        </p:grpSpPr>
        <p:pic>
          <p:nvPicPr>
            <p:cNvPr id="632" name="Google Shape;632;p40"/>
            <p:cNvPicPr preferRelativeResize="0"/>
            <p:nvPr/>
          </p:nvPicPr>
          <p:blipFill rotWithShape="1">
            <a:blip r:embed="rId3">
              <a:alphaModFix/>
            </a:blip>
            <a:srcRect/>
            <a:stretch/>
          </p:blipFill>
          <p:spPr>
            <a:xfrm>
              <a:off x="-451217" y="4061413"/>
              <a:ext cx="2583733" cy="2531699"/>
            </a:xfrm>
            <a:prstGeom prst="rect">
              <a:avLst/>
            </a:prstGeom>
            <a:noFill/>
            <a:ln>
              <a:noFill/>
            </a:ln>
          </p:spPr>
        </p:pic>
        <p:pic>
          <p:nvPicPr>
            <p:cNvPr id="633" name="Google Shape;633;p40"/>
            <p:cNvPicPr preferRelativeResize="0"/>
            <p:nvPr/>
          </p:nvPicPr>
          <p:blipFill rotWithShape="1">
            <a:blip r:embed="rId4">
              <a:alphaModFix/>
            </a:blip>
            <a:srcRect/>
            <a:stretch/>
          </p:blipFill>
          <p:spPr>
            <a:xfrm rot="5400000">
              <a:off x="-1809648" y="288000"/>
              <a:ext cx="3750349" cy="2602849"/>
            </a:xfrm>
            <a:prstGeom prst="rect">
              <a:avLst/>
            </a:prstGeom>
            <a:noFill/>
            <a:ln>
              <a:noFill/>
            </a:ln>
          </p:spPr>
        </p:pic>
        <p:pic>
          <p:nvPicPr>
            <p:cNvPr id="634" name="Google Shape;634;p40"/>
            <p:cNvPicPr preferRelativeResize="0"/>
            <p:nvPr/>
          </p:nvPicPr>
          <p:blipFill rotWithShape="1">
            <a:blip r:embed="rId5">
              <a:alphaModFix/>
            </a:blip>
            <a:srcRect/>
            <a:stretch/>
          </p:blipFill>
          <p:spPr>
            <a:xfrm>
              <a:off x="-161697" y="3302483"/>
              <a:ext cx="2004700" cy="524071"/>
            </a:xfrm>
            <a:prstGeom prst="rect">
              <a:avLst/>
            </a:prstGeom>
            <a:noFill/>
            <a:ln>
              <a:noFill/>
            </a:ln>
          </p:spPr>
        </p:pic>
      </p:grpSp>
      <p:sp>
        <p:nvSpPr>
          <p:cNvPr id="635" name="Google Shape;635;p40"/>
          <p:cNvSpPr txBox="1"/>
          <p:nvPr/>
        </p:nvSpPr>
        <p:spPr>
          <a:xfrm>
            <a:off x="1843003" y="194310"/>
            <a:ext cx="76923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rgbClr val="FFFFFF"/>
                </a:solidFill>
                <a:latin typeface="Bell MT"/>
                <a:ea typeface="Bell MT"/>
                <a:cs typeface="Bell MT"/>
                <a:sym typeface="Bell MT"/>
              </a:rPr>
              <a:t>Sum‑Product Algorithm (SPA)</a:t>
            </a:r>
            <a:endParaRPr sz="1400" b="0" i="0" u="none" strike="noStrike" cap="none">
              <a:solidFill>
                <a:srgbClr val="000000"/>
              </a:solidFill>
              <a:latin typeface="Arial"/>
              <a:ea typeface="Arial"/>
              <a:cs typeface="Arial"/>
              <a:sym typeface="Arial"/>
            </a:endParaRPr>
          </a:p>
        </p:txBody>
      </p:sp>
      <p:sp>
        <p:nvSpPr>
          <p:cNvPr id="636" name="Google Shape;636;p40"/>
          <p:cNvSpPr txBox="1"/>
          <p:nvPr/>
        </p:nvSpPr>
        <p:spPr>
          <a:xfrm>
            <a:off x="1843003" y="1137055"/>
            <a:ext cx="7093200" cy="36633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Arial"/>
              <a:buAutoNum type="arabicPeriod"/>
            </a:pPr>
            <a:r>
              <a:rPr lang="en" sz="2000" b="0" i="0" u="none" strike="noStrike" cap="none">
                <a:solidFill>
                  <a:srgbClr val="FFFFFF"/>
                </a:solidFill>
                <a:latin typeface="Calibri"/>
                <a:ea typeface="Calibri"/>
                <a:cs typeface="Calibri"/>
                <a:sym typeface="Calibri"/>
              </a:rPr>
              <a:t>Initialization : </a:t>
            </a:r>
            <a:br>
              <a:rPr lang="en" sz="2000" b="0" i="0" u="none" strike="noStrike" cap="none">
                <a:solidFill>
                  <a:srgbClr val="FFFFFF"/>
                </a:solidFill>
                <a:latin typeface="Calibri"/>
                <a:ea typeface="Calibri"/>
                <a:cs typeface="Calibri"/>
                <a:sym typeface="Calibri"/>
              </a:rPr>
            </a:br>
            <a:endParaRPr sz="2000" b="0" i="0" u="none" strike="noStrike" cap="none">
              <a:solidFill>
                <a:srgbClr val="FFFFFF"/>
              </a:solidFill>
              <a:latin typeface="Calibri"/>
              <a:ea typeface="Calibri"/>
              <a:cs typeface="Calibri"/>
              <a:sym typeface="Calibri"/>
            </a:endParaRPr>
          </a:p>
          <a:p>
            <a:pPr marL="342900" marR="0" lvl="0" indent="-241300" algn="l"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Calibri"/>
              <a:ea typeface="Calibri"/>
              <a:cs typeface="Calibri"/>
              <a:sym typeface="Calibri"/>
            </a:endParaRPr>
          </a:p>
          <a:p>
            <a:pPr marL="342900" marR="0" lvl="0" indent="-215900" algn="l" rtl="0">
              <a:lnSpc>
                <a:spcPct val="100000"/>
              </a:lnSpc>
              <a:spcBef>
                <a:spcPts val="0"/>
              </a:spcBef>
              <a:spcAft>
                <a:spcPts val="0"/>
              </a:spcAft>
              <a:buClr>
                <a:srgbClr val="FFFFFF"/>
              </a:buClr>
              <a:buSzPts val="2000"/>
              <a:buFont typeface="Arial"/>
              <a:buNone/>
            </a:pPr>
            <a:endParaRPr sz="2000" b="0" i="0" u="none" strike="noStrike" cap="none">
              <a:solidFill>
                <a:srgbClr val="FFFFFF"/>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ts val="2000"/>
              <a:buFont typeface="Arial"/>
              <a:buAutoNum type="arabicPeriod"/>
            </a:pPr>
            <a:r>
              <a:rPr lang="en" sz="2000" b="0" i="0" u="none" strike="noStrike" cap="none">
                <a:solidFill>
                  <a:srgbClr val="FFFFFF"/>
                </a:solidFill>
                <a:latin typeface="Arial"/>
                <a:ea typeface="Arial"/>
                <a:cs typeface="Arial"/>
                <a:sym typeface="Arial"/>
              </a:rPr>
              <a:t>Variable‑node update (for each variable i, for each j ∈ Ci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alibri"/>
              <a:ea typeface="Calibri"/>
              <a:cs typeface="Calibri"/>
              <a:sym typeface="Calibri"/>
            </a:endParaRPr>
          </a:p>
          <a:p>
            <a:pPr marL="342900" marR="0" lvl="0" indent="-342900" algn="l" rtl="0">
              <a:lnSpc>
                <a:spcPct val="100000"/>
              </a:lnSpc>
              <a:spcBef>
                <a:spcPts val="0"/>
              </a:spcBef>
              <a:spcAft>
                <a:spcPts val="0"/>
              </a:spcAft>
              <a:buClr>
                <a:srgbClr val="FFFFFF"/>
              </a:buClr>
              <a:buSzPts val="2000"/>
              <a:buFont typeface="Arial"/>
              <a:buAutoNum type="arabicPeriod" startAt="3"/>
            </a:pPr>
            <a:r>
              <a:rPr lang="en" sz="2000" b="0" i="0" u="none" strike="noStrike" cap="none">
                <a:solidFill>
                  <a:srgbClr val="FFFFFF"/>
                </a:solidFill>
                <a:latin typeface="Arial"/>
                <a:ea typeface="Arial"/>
                <a:cs typeface="Arial"/>
                <a:sym typeface="Arial"/>
              </a:rPr>
              <a:t>A‑posteriori LLR &amp; decision (for each 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alibri"/>
              <a:ea typeface="Calibri"/>
              <a:cs typeface="Calibri"/>
              <a:sym typeface="Calibri"/>
            </a:endParaRPr>
          </a:p>
          <a:p>
            <a:pPr marL="342900" marR="0" lvl="0" indent="-241300" algn="l"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Calibri"/>
              <a:ea typeface="Calibri"/>
              <a:cs typeface="Calibri"/>
              <a:sym typeface="Calibri"/>
            </a:endParaRPr>
          </a:p>
        </p:txBody>
      </p:sp>
      <p:pic>
        <p:nvPicPr>
          <p:cNvPr id="637" name="Google Shape;637;p40"/>
          <p:cNvPicPr preferRelativeResize="0"/>
          <p:nvPr/>
        </p:nvPicPr>
        <p:blipFill rotWithShape="1">
          <a:blip r:embed="rId6">
            <a:alphaModFix/>
          </a:blip>
          <a:srcRect/>
          <a:stretch/>
        </p:blipFill>
        <p:spPr>
          <a:xfrm>
            <a:off x="2705284" y="1590470"/>
            <a:ext cx="3252261" cy="482327"/>
          </a:xfrm>
          <a:prstGeom prst="rect">
            <a:avLst/>
          </a:prstGeom>
          <a:noFill/>
          <a:ln>
            <a:noFill/>
          </a:ln>
        </p:spPr>
      </p:pic>
      <p:pic>
        <p:nvPicPr>
          <p:cNvPr id="638" name="Google Shape;638;p40"/>
          <p:cNvPicPr preferRelativeResize="0"/>
          <p:nvPr/>
        </p:nvPicPr>
        <p:blipFill rotWithShape="1">
          <a:blip r:embed="rId7">
            <a:alphaModFix/>
          </a:blip>
          <a:srcRect/>
          <a:stretch/>
        </p:blipFill>
        <p:spPr>
          <a:xfrm>
            <a:off x="2705263" y="2722488"/>
            <a:ext cx="2372803" cy="558307"/>
          </a:xfrm>
          <a:prstGeom prst="rect">
            <a:avLst/>
          </a:prstGeom>
          <a:noFill/>
          <a:ln>
            <a:noFill/>
          </a:ln>
        </p:spPr>
      </p:pic>
      <p:pic>
        <p:nvPicPr>
          <p:cNvPr id="639" name="Google Shape;639;p40"/>
          <p:cNvPicPr preferRelativeResize="0"/>
          <p:nvPr/>
        </p:nvPicPr>
        <p:blipFill rotWithShape="1">
          <a:blip r:embed="rId8">
            <a:alphaModFix/>
          </a:blip>
          <a:srcRect/>
          <a:stretch/>
        </p:blipFill>
        <p:spPr>
          <a:xfrm>
            <a:off x="2705273" y="3930483"/>
            <a:ext cx="4071483" cy="6879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41"/>
          <p:cNvGrpSpPr/>
          <p:nvPr/>
        </p:nvGrpSpPr>
        <p:grpSpPr>
          <a:xfrm>
            <a:off x="80880" y="-1767307"/>
            <a:ext cx="10996923" cy="4525303"/>
            <a:chOff x="705995" y="-174385"/>
            <a:chExt cx="9106428" cy="3664213"/>
          </a:xfrm>
        </p:grpSpPr>
        <p:pic>
          <p:nvPicPr>
            <p:cNvPr id="645" name="Google Shape;645;p41"/>
            <p:cNvPicPr preferRelativeResize="0"/>
            <p:nvPr/>
          </p:nvPicPr>
          <p:blipFill rotWithShape="1">
            <a:blip r:embed="rId3">
              <a:alphaModFix/>
            </a:blip>
            <a:srcRect/>
            <a:stretch/>
          </p:blipFill>
          <p:spPr>
            <a:xfrm>
              <a:off x="6221760" y="-174385"/>
              <a:ext cx="2191292" cy="2189249"/>
            </a:xfrm>
            <a:prstGeom prst="rect">
              <a:avLst/>
            </a:prstGeom>
            <a:noFill/>
            <a:ln>
              <a:noFill/>
            </a:ln>
          </p:spPr>
        </p:pic>
        <p:pic>
          <p:nvPicPr>
            <p:cNvPr id="646" name="Google Shape;646;p41"/>
            <p:cNvPicPr preferRelativeResize="0"/>
            <p:nvPr/>
          </p:nvPicPr>
          <p:blipFill rotWithShape="1">
            <a:blip r:embed="rId4">
              <a:alphaModFix/>
            </a:blip>
            <a:srcRect/>
            <a:stretch/>
          </p:blipFill>
          <p:spPr>
            <a:xfrm>
              <a:off x="7554599" y="1300579"/>
              <a:ext cx="2257824" cy="2189249"/>
            </a:xfrm>
            <a:prstGeom prst="rect">
              <a:avLst/>
            </a:prstGeom>
            <a:noFill/>
            <a:ln>
              <a:noFill/>
            </a:ln>
          </p:spPr>
        </p:pic>
        <p:pic>
          <p:nvPicPr>
            <p:cNvPr id="647" name="Google Shape;647;p41"/>
            <p:cNvPicPr preferRelativeResize="0"/>
            <p:nvPr/>
          </p:nvPicPr>
          <p:blipFill rotWithShape="1">
            <a:blip r:embed="rId5">
              <a:alphaModFix/>
            </a:blip>
            <a:srcRect/>
            <a:stretch/>
          </p:blipFill>
          <p:spPr>
            <a:xfrm rot="5400000">
              <a:off x="214958" y="355312"/>
              <a:ext cx="2004699" cy="1022625"/>
            </a:xfrm>
            <a:prstGeom prst="rect">
              <a:avLst/>
            </a:prstGeom>
            <a:noFill/>
            <a:ln>
              <a:noFill/>
            </a:ln>
          </p:spPr>
        </p:pic>
      </p:grpSp>
      <p:sp>
        <p:nvSpPr>
          <p:cNvPr id="648" name="Google Shape;648;p41"/>
          <p:cNvSpPr txBox="1"/>
          <p:nvPr/>
        </p:nvSpPr>
        <p:spPr>
          <a:xfrm>
            <a:off x="261257" y="1811382"/>
            <a:ext cx="9544500" cy="4229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1600"/>
              <a:buFont typeface="Noto Sans Symbols"/>
              <a:buChar char="⮚"/>
            </a:pPr>
            <a:r>
              <a:rPr lang="en" sz="1600" b="0" i="0" u="none" strike="noStrike" cap="none">
                <a:solidFill>
                  <a:srgbClr val="FFFFFF"/>
                </a:solidFill>
                <a:latin typeface="Calibri"/>
                <a:ea typeface="Calibri"/>
                <a:cs typeface="Calibri"/>
                <a:sym typeface="Calibri"/>
              </a:rPr>
              <a:t>Because MSA overestimates magnitudes, two simple fixes restore performance: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a:p>
            <a:pPr marL="285750" marR="0" lvl="0" indent="-285750" algn="l" rtl="0">
              <a:lnSpc>
                <a:spcPct val="100000"/>
              </a:lnSpc>
              <a:spcBef>
                <a:spcPts val="0"/>
              </a:spcBef>
              <a:spcAft>
                <a:spcPts val="0"/>
              </a:spcAft>
              <a:buClr>
                <a:srgbClr val="FFFFFF"/>
              </a:buClr>
              <a:buSzPts val="2240"/>
              <a:buFont typeface="Arial"/>
              <a:buChar char="•"/>
            </a:pPr>
            <a:r>
              <a:rPr lang="en" sz="1600" b="1" i="0" u="none" strike="noStrike" cap="none">
                <a:solidFill>
                  <a:srgbClr val="FFFFFF"/>
                </a:solidFill>
                <a:latin typeface="Calibri"/>
                <a:ea typeface="Calibri"/>
                <a:cs typeface="Calibri"/>
                <a:sym typeface="Calibri"/>
              </a:rPr>
              <a:t>Normalized Min‑Sum (NMSA):</a:t>
            </a:r>
            <a:r>
              <a:rPr lang="en" sz="1600" b="0" i="0" u="none" strike="noStrike" cap="none">
                <a:solidFill>
                  <a:srgbClr val="FFFFFF"/>
                </a:solidFill>
                <a:latin typeface="Calibri"/>
                <a:ea typeface="Calibri"/>
                <a:cs typeface="Calibri"/>
                <a:sym typeface="Calibri"/>
              </a:rPr>
              <a:t> scale every check‐node output by factor α ∈ (0,1) :</a:t>
            </a:r>
            <a:endParaRPr sz="1600" b="0" i="0" u="none" strike="noStrike" cap="none">
              <a:solidFill>
                <a:srgbClr val="FFFFFF"/>
              </a:solidFill>
              <a:latin typeface="Calibri"/>
              <a:ea typeface="Calibri"/>
              <a:cs typeface="Calibri"/>
              <a:sym typeface="Calibri"/>
            </a:endParaRPr>
          </a:p>
          <a:p>
            <a:pPr marL="285750" marR="0" lvl="0" indent="-143510" algn="l" rtl="0">
              <a:lnSpc>
                <a:spcPct val="100000"/>
              </a:lnSpc>
              <a:spcBef>
                <a:spcPts val="0"/>
              </a:spcBef>
              <a:spcAft>
                <a:spcPts val="0"/>
              </a:spcAft>
              <a:buClr>
                <a:srgbClr val="FFFFFF"/>
              </a:buClr>
              <a:buSzPts val="2240"/>
              <a:buFont typeface="Arial"/>
              <a:buNone/>
            </a:pPr>
            <a:endParaRPr sz="1600" b="0" i="0" u="none" strike="noStrike" cap="none">
              <a:solidFill>
                <a:srgbClr val="FFFFFF"/>
              </a:solidFill>
              <a:latin typeface="Calibri"/>
              <a:ea typeface="Calibri"/>
              <a:cs typeface="Calibri"/>
              <a:sym typeface="Calibri"/>
            </a:endParaRPr>
          </a:p>
          <a:p>
            <a:pPr marL="285750" marR="0" lvl="0" indent="-143510" algn="l" rtl="0">
              <a:lnSpc>
                <a:spcPct val="100000"/>
              </a:lnSpc>
              <a:spcBef>
                <a:spcPts val="0"/>
              </a:spcBef>
              <a:spcAft>
                <a:spcPts val="0"/>
              </a:spcAft>
              <a:buClr>
                <a:srgbClr val="FFFFFF"/>
              </a:buClr>
              <a:buSzPts val="2240"/>
              <a:buFont typeface="Arial"/>
              <a:buNone/>
            </a:pPr>
            <a:endParaRPr sz="1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Calibri"/>
              <a:ea typeface="Calibri"/>
              <a:cs typeface="Calibri"/>
              <a:sym typeface="Calibri"/>
            </a:endParaRPr>
          </a:p>
          <a:p>
            <a:pPr marL="0" marR="0" lvl="0" indent="-142240" algn="l" rtl="0">
              <a:lnSpc>
                <a:spcPct val="100000"/>
              </a:lnSpc>
              <a:spcBef>
                <a:spcPts val="0"/>
              </a:spcBef>
              <a:spcAft>
                <a:spcPts val="0"/>
              </a:spcAft>
              <a:buClr>
                <a:srgbClr val="FFFFFF"/>
              </a:buClr>
              <a:buSzPts val="2240"/>
              <a:buFont typeface="Arial"/>
              <a:buChar char="•"/>
            </a:pPr>
            <a:r>
              <a:rPr lang="en" sz="1600" b="1" i="0" u="none" strike="noStrike" cap="none">
                <a:solidFill>
                  <a:srgbClr val="FFFFFF"/>
                </a:solidFill>
                <a:latin typeface="Calibri"/>
                <a:ea typeface="Calibri"/>
                <a:cs typeface="Calibri"/>
                <a:sym typeface="Calibri"/>
              </a:rPr>
              <a:t>    Offset Min‑Sum (OMSA):</a:t>
            </a:r>
            <a:r>
              <a:rPr lang="en" sz="1600" b="0" i="0" u="none" strike="noStrike" cap="none">
                <a:solidFill>
                  <a:srgbClr val="FFFFFF"/>
                </a:solidFill>
                <a:latin typeface="Calibri"/>
                <a:ea typeface="Calibri"/>
                <a:cs typeface="Calibri"/>
                <a:sym typeface="Calibri"/>
              </a:rPr>
              <a:t> subtract a fixed β&gt;0\beta&gt;0β&gt;0 (floor at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40"/>
              <a:buFont typeface="Arial"/>
              <a:buNone/>
            </a:pPr>
            <a:endParaRPr sz="1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240"/>
              <a:buFont typeface="Arial"/>
              <a:buNone/>
            </a:pPr>
            <a:endParaRPr sz="1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240"/>
              <a:buFont typeface="Arial"/>
              <a:buNone/>
            </a:pPr>
            <a:endParaRPr sz="1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a:p>
            <a:pPr marL="285750" marR="0" lvl="0" indent="-285750" algn="l" rtl="0">
              <a:lnSpc>
                <a:spcPct val="100000"/>
              </a:lnSpc>
              <a:spcBef>
                <a:spcPts val="0"/>
              </a:spcBef>
              <a:spcAft>
                <a:spcPts val="0"/>
              </a:spcAft>
              <a:buClr>
                <a:srgbClr val="FFFFFF"/>
              </a:buClr>
              <a:buSzPts val="1600"/>
              <a:buFont typeface="Noto Sans Symbols"/>
              <a:buChar char="⮚"/>
            </a:pPr>
            <a:r>
              <a:rPr lang="en" sz="1600" b="0" i="0" u="none" strike="noStrike" cap="none">
                <a:solidFill>
                  <a:srgbClr val="FFFFFF"/>
                </a:solidFill>
                <a:latin typeface="Calibri"/>
                <a:ea typeface="Calibri"/>
                <a:cs typeface="Calibri"/>
                <a:sym typeface="Calibri"/>
              </a:rPr>
              <a:t>Everything else—variable‑node updates, decision, syndrome checks—remains as in MSA.</a:t>
            </a:r>
            <a:endParaRPr sz="14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FFFFFF"/>
              </a:buClr>
              <a:buSzPts val="1600"/>
              <a:buFont typeface="Noto Sans Symbols"/>
              <a:buNone/>
            </a:pPr>
            <a:endParaRPr sz="1600" b="0" i="0" u="none" strike="noStrike" cap="none">
              <a:solidFill>
                <a:srgbClr val="FFFFFF"/>
              </a:solidFill>
              <a:latin typeface="Calibri"/>
              <a:ea typeface="Calibri"/>
              <a:cs typeface="Calibri"/>
              <a:sym typeface="Calibri"/>
            </a:endParaRPr>
          </a:p>
          <a:p>
            <a:pPr marL="285750" marR="0" lvl="0" indent="-184150" algn="l" rtl="0">
              <a:lnSpc>
                <a:spcPct val="100000"/>
              </a:lnSpc>
              <a:spcBef>
                <a:spcPts val="0"/>
              </a:spcBef>
              <a:spcAft>
                <a:spcPts val="0"/>
              </a:spcAft>
              <a:buClr>
                <a:srgbClr val="FFFFFF"/>
              </a:buClr>
              <a:buSzPts val="1600"/>
              <a:buFont typeface="Noto Sans Symbols"/>
              <a:buNone/>
            </a:pPr>
            <a:endParaRPr sz="1600" b="0" i="0" u="none" strike="noStrike" cap="none">
              <a:solidFill>
                <a:srgbClr val="FFFFFF"/>
              </a:solidFill>
              <a:latin typeface="Calibri"/>
              <a:ea typeface="Calibri"/>
              <a:cs typeface="Calibri"/>
              <a:sym typeface="Calibri"/>
            </a:endParaRPr>
          </a:p>
          <a:p>
            <a:pPr marL="285750" marR="0" lvl="0" indent="-184150" algn="l" rtl="0">
              <a:lnSpc>
                <a:spcPct val="100000"/>
              </a:lnSpc>
              <a:spcBef>
                <a:spcPts val="0"/>
              </a:spcBef>
              <a:spcAft>
                <a:spcPts val="0"/>
              </a:spcAft>
              <a:buClr>
                <a:srgbClr val="FFFFFF"/>
              </a:buClr>
              <a:buSzPts val="1600"/>
              <a:buFont typeface="Noto Sans Symbols"/>
              <a:buNone/>
            </a:pPr>
            <a:endParaRPr sz="1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p:txBody>
      </p:sp>
      <p:sp>
        <p:nvSpPr>
          <p:cNvPr id="649" name="Google Shape;649;p41"/>
          <p:cNvSpPr txBox="1"/>
          <p:nvPr/>
        </p:nvSpPr>
        <p:spPr>
          <a:xfrm>
            <a:off x="159814" y="772367"/>
            <a:ext cx="8191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FFFFFF"/>
                </a:solidFill>
                <a:latin typeface="Bell MT"/>
                <a:ea typeface="Bell MT"/>
                <a:cs typeface="Bell MT"/>
                <a:sym typeface="Bell MT"/>
              </a:rPr>
              <a:t>Optimized Min-Sum Decoding Algorithm:</a:t>
            </a:r>
            <a:endParaRPr sz="3600" b="0" i="0" u="none" strike="noStrike" cap="none">
              <a:solidFill>
                <a:srgbClr val="FFFFFF"/>
              </a:solidFill>
              <a:latin typeface="Bell MT"/>
              <a:ea typeface="Bell MT"/>
              <a:cs typeface="Bell MT"/>
              <a:sym typeface="Bell MT"/>
            </a:endParaRPr>
          </a:p>
        </p:txBody>
      </p:sp>
      <p:pic>
        <p:nvPicPr>
          <p:cNvPr id="650" name="Google Shape;650;p41"/>
          <p:cNvPicPr preferRelativeResize="0"/>
          <p:nvPr/>
        </p:nvPicPr>
        <p:blipFill rotWithShape="1">
          <a:blip r:embed="rId6">
            <a:alphaModFix/>
          </a:blip>
          <a:srcRect/>
          <a:stretch/>
        </p:blipFill>
        <p:spPr>
          <a:xfrm rot="5400000">
            <a:off x="5125092" y="-1113919"/>
            <a:ext cx="502893" cy="2730731"/>
          </a:xfrm>
          <a:prstGeom prst="rect">
            <a:avLst/>
          </a:prstGeom>
          <a:noFill/>
          <a:ln>
            <a:noFill/>
          </a:ln>
        </p:spPr>
      </p:pic>
      <p:pic>
        <p:nvPicPr>
          <p:cNvPr id="651" name="Google Shape;651;p41"/>
          <p:cNvPicPr preferRelativeResize="0"/>
          <p:nvPr/>
        </p:nvPicPr>
        <p:blipFill rotWithShape="1">
          <a:blip r:embed="rId7">
            <a:alphaModFix/>
          </a:blip>
          <a:srcRect/>
          <a:stretch/>
        </p:blipFill>
        <p:spPr>
          <a:xfrm>
            <a:off x="3219970" y="2660852"/>
            <a:ext cx="2547306" cy="514978"/>
          </a:xfrm>
          <a:prstGeom prst="rect">
            <a:avLst/>
          </a:prstGeom>
          <a:noFill/>
          <a:ln>
            <a:noFill/>
          </a:ln>
        </p:spPr>
      </p:pic>
      <p:pic>
        <p:nvPicPr>
          <p:cNvPr id="652" name="Google Shape;652;p41"/>
          <p:cNvPicPr preferRelativeResize="0"/>
          <p:nvPr/>
        </p:nvPicPr>
        <p:blipFill rotWithShape="1">
          <a:blip r:embed="rId8">
            <a:alphaModFix/>
          </a:blip>
          <a:srcRect/>
          <a:stretch/>
        </p:blipFill>
        <p:spPr>
          <a:xfrm>
            <a:off x="2069172" y="3885081"/>
            <a:ext cx="4848902" cy="62873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2"/>
          <p:cNvSpPr txBox="1">
            <a:spLocks noGrp="1"/>
          </p:cNvSpPr>
          <p:nvPr>
            <p:ph type="title"/>
          </p:nvPr>
        </p:nvSpPr>
        <p:spPr>
          <a:xfrm>
            <a:off x="323125" y="88200"/>
            <a:ext cx="7704000" cy="8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latin typeface="Bell MT"/>
                <a:ea typeface="Bell MT"/>
                <a:cs typeface="Bell MT"/>
                <a:sym typeface="Bell MT"/>
              </a:rPr>
              <a:t>NR_2_6_52   Matrix</a:t>
            </a:r>
            <a:endParaRPr sz="3000">
              <a:latin typeface="Bell MT"/>
              <a:ea typeface="Bell MT"/>
              <a:cs typeface="Bell MT"/>
              <a:sym typeface="Bell MT"/>
            </a:endParaRPr>
          </a:p>
          <a:p>
            <a:pPr marL="0" lvl="0" indent="0" algn="l" rtl="0">
              <a:lnSpc>
                <a:spcPct val="100000"/>
              </a:lnSpc>
              <a:spcBef>
                <a:spcPts val="0"/>
              </a:spcBef>
              <a:spcAft>
                <a:spcPts val="0"/>
              </a:spcAft>
              <a:buSzPts val="3500"/>
              <a:buNone/>
            </a:pPr>
            <a:r>
              <a:rPr lang="en" sz="3000">
                <a:latin typeface="Bell MT"/>
                <a:ea typeface="Bell MT"/>
                <a:cs typeface="Bell MT"/>
                <a:sym typeface="Bell MT"/>
              </a:rPr>
              <a:t>               BER VS E_b/N_0(in db)</a:t>
            </a:r>
            <a:endParaRPr sz="3000">
              <a:latin typeface="Bell MT"/>
              <a:ea typeface="Bell MT"/>
              <a:cs typeface="Bell MT"/>
              <a:sym typeface="Bell MT"/>
            </a:endParaRPr>
          </a:p>
        </p:txBody>
      </p:sp>
      <p:pic>
        <p:nvPicPr>
          <p:cNvPr id="658" name="Google Shape;658;p42" title="Screenshot 2025-04-18 at 10.49.07 PM.png"/>
          <p:cNvPicPr preferRelativeResize="0"/>
          <p:nvPr/>
        </p:nvPicPr>
        <p:blipFill rotWithShape="1">
          <a:blip r:embed="rId3">
            <a:alphaModFix/>
          </a:blip>
          <a:srcRect l="-13140" t="44800" r="13139" b="-44800"/>
          <a:stretch/>
        </p:blipFill>
        <p:spPr>
          <a:xfrm>
            <a:off x="696725" y="1279525"/>
            <a:ext cx="3651251" cy="2971450"/>
          </a:xfrm>
          <a:prstGeom prst="rect">
            <a:avLst/>
          </a:prstGeom>
          <a:noFill/>
          <a:ln>
            <a:noFill/>
          </a:ln>
        </p:spPr>
      </p:pic>
      <p:pic>
        <p:nvPicPr>
          <p:cNvPr id="659" name="Google Shape;659;p42" title="Screenshot 2025-04-18 at 10.51.20 PM.png"/>
          <p:cNvPicPr preferRelativeResize="0"/>
          <p:nvPr/>
        </p:nvPicPr>
        <p:blipFill rotWithShape="1">
          <a:blip r:embed="rId4">
            <a:alphaModFix/>
          </a:blip>
          <a:srcRect/>
          <a:stretch/>
        </p:blipFill>
        <p:spPr>
          <a:xfrm>
            <a:off x="5114219" y="1279525"/>
            <a:ext cx="3877380" cy="2971450"/>
          </a:xfrm>
          <a:prstGeom prst="rect">
            <a:avLst/>
          </a:prstGeom>
          <a:noFill/>
          <a:ln>
            <a:noFill/>
          </a:ln>
        </p:spPr>
      </p:pic>
      <p:sp>
        <p:nvSpPr>
          <p:cNvPr id="660" name="Google Shape;660;p42"/>
          <p:cNvSpPr txBox="1"/>
          <p:nvPr/>
        </p:nvSpPr>
        <p:spPr>
          <a:xfrm>
            <a:off x="1322925" y="4250975"/>
            <a:ext cx="1755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Hard Decoding</a:t>
            </a:r>
            <a:endParaRPr sz="1800" b="0" i="0" u="none" strike="noStrike" cap="none">
              <a:solidFill>
                <a:schemeClr val="dk1"/>
              </a:solidFill>
              <a:latin typeface="Calibri"/>
              <a:ea typeface="Calibri"/>
              <a:cs typeface="Calibri"/>
              <a:sym typeface="Calibri"/>
            </a:endParaRPr>
          </a:p>
        </p:txBody>
      </p:sp>
      <p:sp>
        <p:nvSpPr>
          <p:cNvPr id="661" name="Google Shape;661;p42"/>
          <p:cNvSpPr txBox="1"/>
          <p:nvPr/>
        </p:nvSpPr>
        <p:spPr>
          <a:xfrm>
            <a:off x="5557525" y="4250975"/>
            <a:ext cx="242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Soft Decoding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txBox="1">
            <a:spLocks noGrp="1"/>
          </p:cNvSpPr>
          <p:nvPr>
            <p:ph type="title"/>
          </p:nvPr>
        </p:nvSpPr>
        <p:spPr>
          <a:xfrm>
            <a:off x="323125" y="123475"/>
            <a:ext cx="7704000" cy="17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latin typeface="Bell MT"/>
                <a:ea typeface="Bell MT"/>
                <a:cs typeface="Bell MT"/>
                <a:sym typeface="Bell MT"/>
              </a:rPr>
              <a:t>NR_2_6_52   Matrix</a:t>
            </a:r>
            <a:endParaRPr sz="3000">
              <a:latin typeface="Bell MT"/>
              <a:ea typeface="Bell MT"/>
              <a:cs typeface="Bell MT"/>
              <a:sym typeface="Bell MT"/>
            </a:endParaRPr>
          </a:p>
          <a:p>
            <a:pPr marL="0" lvl="0" indent="0" algn="l" rtl="0">
              <a:lnSpc>
                <a:spcPct val="100000"/>
              </a:lnSpc>
              <a:spcBef>
                <a:spcPts val="0"/>
              </a:spcBef>
              <a:spcAft>
                <a:spcPts val="0"/>
              </a:spcAft>
              <a:buSzPts val="3500"/>
              <a:buNone/>
            </a:pPr>
            <a:r>
              <a:rPr lang="en" sz="2900">
                <a:latin typeface="Bell MT"/>
                <a:ea typeface="Bell MT"/>
                <a:cs typeface="Bell MT"/>
                <a:sym typeface="Bell MT"/>
              </a:rPr>
              <a:t> BER VS E_b/N_0(in db) in Logarithmic Scale</a:t>
            </a:r>
            <a:endParaRPr sz="2900">
              <a:latin typeface="Bell MT"/>
              <a:ea typeface="Bell MT"/>
              <a:cs typeface="Bell MT"/>
              <a:sym typeface="Bell MT"/>
            </a:endParaRPr>
          </a:p>
        </p:txBody>
      </p:sp>
      <p:pic>
        <p:nvPicPr>
          <p:cNvPr id="667" name="Google Shape;667;p43" title="Screenshot 2025-04-18 at 10.55.53 PM.png"/>
          <p:cNvPicPr preferRelativeResize="0"/>
          <p:nvPr/>
        </p:nvPicPr>
        <p:blipFill rotWithShape="1">
          <a:blip r:embed="rId3">
            <a:alphaModFix/>
          </a:blip>
          <a:srcRect l="989" r="999"/>
          <a:stretch/>
        </p:blipFill>
        <p:spPr>
          <a:xfrm>
            <a:off x="679075" y="1367025"/>
            <a:ext cx="3651252" cy="2971450"/>
          </a:xfrm>
          <a:prstGeom prst="rect">
            <a:avLst/>
          </a:prstGeom>
          <a:noFill/>
          <a:ln>
            <a:noFill/>
          </a:ln>
        </p:spPr>
      </p:pic>
      <p:pic>
        <p:nvPicPr>
          <p:cNvPr id="668" name="Google Shape;668;p43" title="Screenshot 2025-04-18 at 10.56.38 PM.png"/>
          <p:cNvPicPr preferRelativeResize="0"/>
          <p:nvPr/>
        </p:nvPicPr>
        <p:blipFill rotWithShape="1">
          <a:blip r:embed="rId4">
            <a:alphaModFix/>
          </a:blip>
          <a:srcRect t="573" b="572"/>
          <a:stretch/>
        </p:blipFill>
        <p:spPr>
          <a:xfrm>
            <a:off x="5087769" y="1367025"/>
            <a:ext cx="3877381" cy="2971451"/>
          </a:xfrm>
          <a:prstGeom prst="rect">
            <a:avLst/>
          </a:prstGeom>
          <a:noFill/>
          <a:ln>
            <a:noFill/>
          </a:ln>
        </p:spPr>
      </p:pic>
      <p:sp>
        <p:nvSpPr>
          <p:cNvPr id="669" name="Google Shape;669;p43"/>
          <p:cNvSpPr txBox="1"/>
          <p:nvPr/>
        </p:nvSpPr>
        <p:spPr>
          <a:xfrm>
            <a:off x="1322925" y="4374425"/>
            <a:ext cx="1755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Hard Decoding</a:t>
            </a:r>
            <a:endParaRPr sz="1800" b="0" i="0" u="none" strike="noStrike" cap="none">
              <a:solidFill>
                <a:schemeClr val="dk1"/>
              </a:solidFill>
              <a:latin typeface="Calibri"/>
              <a:ea typeface="Calibri"/>
              <a:cs typeface="Calibri"/>
              <a:sym typeface="Calibri"/>
            </a:endParaRPr>
          </a:p>
        </p:txBody>
      </p:sp>
      <p:sp>
        <p:nvSpPr>
          <p:cNvPr id="670" name="Google Shape;670;p43"/>
          <p:cNvSpPr txBox="1"/>
          <p:nvPr/>
        </p:nvSpPr>
        <p:spPr>
          <a:xfrm>
            <a:off x="5539900" y="4374425"/>
            <a:ext cx="242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Soft Decoding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4"/>
          <p:cNvSpPr txBox="1">
            <a:spLocks noGrp="1"/>
          </p:cNvSpPr>
          <p:nvPr>
            <p:ph type="title"/>
          </p:nvPr>
        </p:nvSpPr>
        <p:spPr>
          <a:xfrm>
            <a:off x="323125" y="149925"/>
            <a:ext cx="7704000" cy="99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latin typeface="Bell MT"/>
                <a:ea typeface="Bell MT"/>
                <a:cs typeface="Bell MT"/>
                <a:sym typeface="Bell MT"/>
              </a:rPr>
              <a:t>NR_2_6_52   Matrix</a:t>
            </a:r>
            <a:endParaRPr sz="3000">
              <a:latin typeface="Bell MT"/>
              <a:ea typeface="Bell MT"/>
              <a:cs typeface="Bell MT"/>
              <a:sym typeface="Bell MT"/>
            </a:endParaRPr>
          </a:p>
          <a:p>
            <a:pPr marL="0" lvl="0" indent="0" algn="ctr" rtl="0">
              <a:lnSpc>
                <a:spcPct val="100000"/>
              </a:lnSpc>
              <a:spcBef>
                <a:spcPts val="0"/>
              </a:spcBef>
              <a:spcAft>
                <a:spcPts val="0"/>
              </a:spcAft>
              <a:buSzPts val="3500"/>
              <a:buNone/>
            </a:pPr>
            <a:r>
              <a:rPr lang="en" sz="2400">
                <a:latin typeface="Bell MT"/>
                <a:ea typeface="Bell MT"/>
                <a:cs typeface="Bell MT"/>
                <a:sym typeface="Bell MT"/>
              </a:rPr>
              <a:t>Probability of Success</a:t>
            </a:r>
            <a:r>
              <a:rPr lang="en" sz="2900">
                <a:latin typeface="Bell MT"/>
                <a:ea typeface="Bell MT"/>
                <a:cs typeface="Bell MT"/>
                <a:sym typeface="Bell MT"/>
              </a:rPr>
              <a:t> </a:t>
            </a:r>
            <a:r>
              <a:rPr lang="en" sz="2400">
                <a:latin typeface="Bell MT"/>
                <a:ea typeface="Bell MT"/>
                <a:cs typeface="Bell MT"/>
                <a:sym typeface="Bell MT"/>
              </a:rPr>
              <a:t>VS E_b/N_0(in db)</a:t>
            </a:r>
            <a:endParaRPr sz="2400">
              <a:latin typeface="Bell MT"/>
              <a:ea typeface="Bell MT"/>
              <a:cs typeface="Bell MT"/>
              <a:sym typeface="Bell MT"/>
            </a:endParaRPr>
          </a:p>
        </p:txBody>
      </p:sp>
      <p:pic>
        <p:nvPicPr>
          <p:cNvPr id="676" name="Google Shape;676;p44" title="Screenshot 2025-04-18 at 10.59.19 PM.png"/>
          <p:cNvPicPr preferRelativeResize="0"/>
          <p:nvPr/>
        </p:nvPicPr>
        <p:blipFill rotWithShape="1">
          <a:blip r:embed="rId3">
            <a:alphaModFix/>
          </a:blip>
          <a:srcRect l="2605" r="2606"/>
          <a:stretch/>
        </p:blipFill>
        <p:spPr>
          <a:xfrm>
            <a:off x="643800" y="1279525"/>
            <a:ext cx="3651251" cy="2971451"/>
          </a:xfrm>
          <a:prstGeom prst="rect">
            <a:avLst/>
          </a:prstGeom>
          <a:noFill/>
          <a:ln>
            <a:noFill/>
          </a:ln>
        </p:spPr>
      </p:pic>
      <p:pic>
        <p:nvPicPr>
          <p:cNvPr id="677" name="Google Shape;677;p44" title="Screenshot 2025-04-18 at 10.58.52 PM.png"/>
          <p:cNvPicPr preferRelativeResize="0"/>
          <p:nvPr/>
        </p:nvPicPr>
        <p:blipFill rotWithShape="1">
          <a:blip r:embed="rId4">
            <a:alphaModFix/>
          </a:blip>
          <a:srcRect l="19" r="19"/>
          <a:stretch/>
        </p:blipFill>
        <p:spPr>
          <a:xfrm>
            <a:off x="5008400" y="1279525"/>
            <a:ext cx="3877374" cy="2971449"/>
          </a:xfrm>
          <a:prstGeom prst="rect">
            <a:avLst/>
          </a:prstGeom>
          <a:noFill/>
          <a:ln>
            <a:noFill/>
          </a:ln>
        </p:spPr>
      </p:pic>
      <p:sp>
        <p:nvSpPr>
          <p:cNvPr id="678" name="Google Shape;678;p44"/>
          <p:cNvSpPr txBox="1"/>
          <p:nvPr/>
        </p:nvSpPr>
        <p:spPr>
          <a:xfrm>
            <a:off x="1322925" y="4250975"/>
            <a:ext cx="1755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Hard Decoding</a:t>
            </a:r>
            <a:endParaRPr sz="1800" b="0" i="0" u="none" strike="noStrike" cap="none">
              <a:solidFill>
                <a:schemeClr val="dk1"/>
              </a:solidFill>
              <a:latin typeface="Calibri"/>
              <a:ea typeface="Calibri"/>
              <a:cs typeface="Calibri"/>
              <a:sym typeface="Calibri"/>
            </a:endParaRPr>
          </a:p>
        </p:txBody>
      </p:sp>
      <p:sp>
        <p:nvSpPr>
          <p:cNvPr id="679" name="Google Shape;679;p44"/>
          <p:cNvSpPr txBox="1"/>
          <p:nvPr/>
        </p:nvSpPr>
        <p:spPr>
          <a:xfrm>
            <a:off x="5557525" y="4250975"/>
            <a:ext cx="242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Soft Decoding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45"/>
          <p:cNvSpPr txBox="1">
            <a:spLocks noGrp="1"/>
          </p:cNvSpPr>
          <p:nvPr>
            <p:ph type="title"/>
          </p:nvPr>
        </p:nvSpPr>
        <p:spPr>
          <a:xfrm>
            <a:off x="323125" y="114650"/>
            <a:ext cx="7704000" cy="8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latin typeface="Bell MT"/>
                <a:ea typeface="Bell MT"/>
                <a:cs typeface="Bell MT"/>
                <a:sym typeface="Bell MT"/>
              </a:rPr>
              <a:t>NR_2_6_52   Matrix</a:t>
            </a:r>
            <a:endParaRPr sz="3000">
              <a:latin typeface="Bell MT"/>
              <a:ea typeface="Bell MT"/>
              <a:cs typeface="Bell MT"/>
              <a:sym typeface="Bell MT"/>
            </a:endParaRPr>
          </a:p>
          <a:p>
            <a:pPr marL="0" lvl="0" indent="0" algn="ctr" rtl="0">
              <a:lnSpc>
                <a:spcPct val="100000"/>
              </a:lnSpc>
              <a:spcBef>
                <a:spcPts val="0"/>
              </a:spcBef>
              <a:spcAft>
                <a:spcPts val="0"/>
              </a:spcAft>
              <a:buSzPts val="3500"/>
              <a:buNone/>
            </a:pPr>
            <a:r>
              <a:rPr lang="en" sz="2400">
                <a:latin typeface="Bell MT"/>
                <a:ea typeface="Bell MT"/>
                <a:cs typeface="Bell MT"/>
                <a:sym typeface="Bell MT"/>
              </a:rPr>
              <a:t>Probability of Error</a:t>
            </a:r>
            <a:r>
              <a:rPr lang="en" sz="2900">
                <a:latin typeface="Bell MT"/>
                <a:ea typeface="Bell MT"/>
                <a:cs typeface="Bell MT"/>
                <a:sym typeface="Bell MT"/>
              </a:rPr>
              <a:t> </a:t>
            </a:r>
            <a:r>
              <a:rPr lang="en" sz="2400">
                <a:latin typeface="Bell MT"/>
                <a:ea typeface="Bell MT"/>
                <a:cs typeface="Bell MT"/>
                <a:sym typeface="Bell MT"/>
              </a:rPr>
              <a:t>VS E_b/N_0(in db)</a:t>
            </a:r>
            <a:endParaRPr sz="2400">
              <a:latin typeface="Bell MT"/>
              <a:ea typeface="Bell MT"/>
              <a:cs typeface="Bell MT"/>
              <a:sym typeface="Bell MT"/>
            </a:endParaRPr>
          </a:p>
        </p:txBody>
      </p:sp>
      <p:pic>
        <p:nvPicPr>
          <p:cNvPr id="685" name="Google Shape;685;p45" title="Screenshot 2025-04-18 at 11.00.37 PM.png"/>
          <p:cNvPicPr preferRelativeResize="0"/>
          <p:nvPr/>
        </p:nvPicPr>
        <p:blipFill rotWithShape="1">
          <a:blip r:embed="rId3">
            <a:alphaModFix/>
          </a:blip>
          <a:srcRect l="2605" r="2606"/>
          <a:stretch/>
        </p:blipFill>
        <p:spPr>
          <a:xfrm>
            <a:off x="679075" y="1279525"/>
            <a:ext cx="3651251" cy="2971451"/>
          </a:xfrm>
          <a:prstGeom prst="rect">
            <a:avLst/>
          </a:prstGeom>
          <a:noFill/>
          <a:ln>
            <a:noFill/>
          </a:ln>
        </p:spPr>
      </p:pic>
      <p:pic>
        <p:nvPicPr>
          <p:cNvPr id="686" name="Google Shape;686;p45" title="Screenshot 2025-04-18 at 11.01.06 PM.png"/>
          <p:cNvPicPr preferRelativeResize="0"/>
          <p:nvPr/>
        </p:nvPicPr>
        <p:blipFill rotWithShape="1">
          <a:blip r:embed="rId4">
            <a:alphaModFix/>
          </a:blip>
          <a:srcRect t="504" b="503"/>
          <a:stretch/>
        </p:blipFill>
        <p:spPr>
          <a:xfrm>
            <a:off x="5131869" y="1279525"/>
            <a:ext cx="3877380" cy="2971451"/>
          </a:xfrm>
          <a:prstGeom prst="rect">
            <a:avLst/>
          </a:prstGeom>
          <a:noFill/>
          <a:ln>
            <a:noFill/>
          </a:ln>
        </p:spPr>
      </p:pic>
      <p:sp>
        <p:nvSpPr>
          <p:cNvPr id="687" name="Google Shape;687;p45"/>
          <p:cNvSpPr txBox="1"/>
          <p:nvPr/>
        </p:nvSpPr>
        <p:spPr>
          <a:xfrm>
            <a:off x="1322925" y="4339175"/>
            <a:ext cx="1755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Hard Decoding</a:t>
            </a:r>
            <a:endParaRPr sz="1800" b="0" i="0" u="none" strike="noStrike" cap="none">
              <a:solidFill>
                <a:schemeClr val="dk1"/>
              </a:solidFill>
              <a:latin typeface="Calibri"/>
              <a:ea typeface="Calibri"/>
              <a:cs typeface="Calibri"/>
              <a:sym typeface="Calibri"/>
            </a:endParaRPr>
          </a:p>
        </p:txBody>
      </p:sp>
      <p:sp>
        <p:nvSpPr>
          <p:cNvPr id="688" name="Google Shape;688;p45"/>
          <p:cNvSpPr txBox="1"/>
          <p:nvPr/>
        </p:nvSpPr>
        <p:spPr>
          <a:xfrm>
            <a:off x="5495800" y="4339175"/>
            <a:ext cx="242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Soft Decoding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6"/>
          <p:cNvSpPr txBox="1">
            <a:spLocks noGrp="1"/>
          </p:cNvSpPr>
          <p:nvPr>
            <p:ph type="title"/>
          </p:nvPr>
        </p:nvSpPr>
        <p:spPr>
          <a:xfrm>
            <a:off x="323125" y="132300"/>
            <a:ext cx="7704000" cy="94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latin typeface="Bell MT"/>
                <a:ea typeface="Bell MT"/>
                <a:cs typeface="Bell MT"/>
                <a:sym typeface="Bell MT"/>
              </a:rPr>
              <a:t>NR_2_6_52   Matrix</a:t>
            </a:r>
            <a:endParaRPr sz="3000">
              <a:latin typeface="Bell MT"/>
              <a:ea typeface="Bell MT"/>
              <a:cs typeface="Bell MT"/>
              <a:sym typeface="Bell MT"/>
            </a:endParaRPr>
          </a:p>
          <a:p>
            <a:pPr marL="0" lvl="0" indent="0" algn="l" rtl="0">
              <a:lnSpc>
                <a:spcPct val="100000"/>
              </a:lnSpc>
              <a:spcBef>
                <a:spcPts val="0"/>
              </a:spcBef>
              <a:spcAft>
                <a:spcPts val="0"/>
              </a:spcAft>
              <a:buSzPts val="3500"/>
              <a:buNone/>
            </a:pPr>
            <a:r>
              <a:rPr lang="en" sz="2400">
                <a:latin typeface="Bell MT"/>
                <a:ea typeface="Bell MT"/>
                <a:cs typeface="Bell MT"/>
                <a:sym typeface="Bell MT"/>
              </a:rPr>
              <a:t>      Probability of Success</a:t>
            </a:r>
            <a:r>
              <a:rPr lang="en" sz="2900">
                <a:latin typeface="Bell MT"/>
                <a:ea typeface="Bell MT"/>
                <a:cs typeface="Bell MT"/>
                <a:sym typeface="Bell MT"/>
              </a:rPr>
              <a:t> </a:t>
            </a:r>
            <a:r>
              <a:rPr lang="en" sz="2400">
                <a:latin typeface="Bell MT"/>
                <a:ea typeface="Bell MT"/>
                <a:cs typeface="Bell MT"/>
                <a:sym typeface="Bell MT"/>
              </a:rPr>
              <a:t>VS Number of Iterations</a:t>
            </a:r>
            <a:endParaRPr sz="2400">
              <a:latin typeface="Bell MT"/>
              <a:ea typeface="Bell MT"/>
              <a:cs typeface="Bell MT"/>
              <a:sym typeface="Bell MT"/>
            </a:endParaRPr>
          </a:p>
        </p:txBody>
      </p:sp>
      <p:pic>
        <p:nvPicPr>
          <p:cNvPr id="694" name="Google Shape;694;p46" title="Screenshot 2025-04-18 at 11.02.56 PM.png"/>
          <p:cNvPicPr preferRelativeResize="0"/>
          <p:nvPr/>
        </p:nvPicPr>
        <p:blipFill rotWithShape="1">
          <a:blip r:embed="rId3">
            <a:alphaModFix/>
          </a:blip>
          <a:srcRect l="1876" r="1886"/>
          <a:stretch/>
        </p:blipFill>
        <p:spPr>
          <a:xfrm>
            <a:off x="696700" y="1365887"/>
            <a:ext cx="3651251" cy="2971451"/>
          </a:xfrm>
          <a:prstGeom prst="rect">
            <a:avLst/>
          </a:prstGeom>
          <a:noFill/>
          <a:ln>
            <a:noFill/>
          </a:ln>
        </p:spPr>
      </p:pic>
      <p:pic>
        <p:nvPicPr>
          <p:cNvPr id="695" name="Google Shape;695;p46" title="Screenshot 2025-04-18 at 11.02.29 PM.png"/>
          <p:cNvPicPr preferRelativeResize="0"/>
          <p:nvPr/>
        </p:nvPicPr>
        <p:blipFill rotWithShape="1">
          <a:blip r:embed="rId4">
            <a:alphaModFix/>
          </a:blip>
          <a:srcRect t="504" b="503"/>
          <a:stretch/>
        </p:blipFill>
        <p:spPr>
          <a:xfrm>
            <a:off x="5105394" y="1417050"/>
            <a:ext cx="3877380" cy="2971451"/>
          </a:xfrm>
          <a:prstGeom prst="rect">
            <a:avLst/>
          </a:prstGeom>
          <a:noFill/>
          <a:ln>
            <a:noFill/>
          </a:ln>
        </p:spPr>
      </p:pic>
      <p:sp>
        <p:nvSpPr>
          <p:cNvPr id="696" name="Google Shape;696;p46"/>
          <p:cNvSpPr txBox="1"/>
          <p:nvPr/>
        </p:nvSpPr>
        <p:spPr>
          <a:xfrm>
            <a:off x="1331750" y="4388500"/>
            <a:ext cx="1755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Hard Decoding</a:t>
            </a:r>
            <a:endParaRPr sz="1800" b="0" i="0" u="none" strike="noStrike" cap="none">
              <a:solidFill>
                <a:schemeClr val="dk1"/>
              </a:solidFill>
              <a:latin typeface="Calibri"/>
              <a:ea typeface="Calibri"/>
              <a:cs typeface="Calibri"/>
              <a:sym typeface="Calibri"/>
            </a:endParaRPr>
          </a:p>
        </p:txBody>
      </p:sp>
      <p:sp>
        <p:nvSpPr>
          <p:cNvPr id="697" name="Google Shape;697;p46"/>
          <p:cNvSpPr txBox="1"/>
          <p:nvPr/>
        </p:nvSpPr>
        <p:spPr>
          <a:xfrm>
            <a:off x="5504625" y="4388500"/>
            <a:ext cx="242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Soft Decoding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txBox="1">
            <a:spLocks noGrp="1"/>
          </p:cNvSpPr>
          <p:nvPr>
            <p:ph type="title"/>
          </p:nvPr>
        </p:nvSpPr>
        <p:spPr>
          <a:xfrm>
            <a:off x="567250" y="139825"/>
            <a:ext cx="5067600" cy="915900"/>
          </a:xfrm>
          <a:prstGeom prst="rect">
            <a:avLst/>
          </a:prstGeom>
          <a:noFill/>
          <a:ln>
            <a:noFill/>
          </a:ln>
        </p:spPr>
        <p:txBody>
          <a:bodyPr spcFirstLastPara="1" wrap="square" lIns="91425" tIns="91425" rIns="91425" bIns="91425" anchor="b" anchorCtr="0">
            <a:noAutofit/>
          </a:bodyPr>
          <a:lstStyle/>
          <a:p>
            <a:pPr marL="0" lvl="0" indent="0" algn="l" rtl="0">
              <a:lnSpc>
                <a:spcPct val="60000"/>
              </a:lnSpc>
              <a:spcBef>
                <a:spcPts val="0"/>
              </a:spcBef>
              <a:spcAft>
                <a:spcPts val="0"/>
              </a:spcAft>
              <a:buSzPts val="3600"/>
              <a:buNone/>
            </a:pPr>
            <a:r>
              <a:rPr lang="en" sz="4000" b="1">
                <a:latin typeface="Bell MT"/>
                <a:ea typeface="Bell MT"/>
                <a:cs typeface="Bell MT"/>
                <a:sym typeface="Bell MT"/>
              </a:rPr>
              <a:t>Introduction</a:t>
            </a:r>
            <a:endParaRPr/>
          </a:p>
        </p:txBody>
      </p:sp>
      <p:sp>
        <p:nvSpPr>
          <p:cNvPr id="273" name="Google Shape;273;p5"/>
          <p:cNvSpPr txBox="1">
            <a:spLocks noGrp="1"/>
          </p:cNvSpPr>
          <p:nvPr>
            <p:ph type="subTitle" idx="1"/>
          </p:nvPr>
        </p:nvSpPr>
        <p:spPr>
          <a:xfrm>
            <a:off x="567250" y="1096300"/>
            <a:ext cx="5608500" cy="30507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600"/>
              </a:spcBef>
              <a:spcAft>
                <a:spcPts val="0"/>
              </a:spcAft>
              <a:buSzPts val="1400"/>
              <a:buFont typeface="Noto Sans Symbols"/>
              <a:buChar char="⮚"/>
            </a:pPr>
            <a:r>
              <a:rPr lang="en" sz="1200" b="1">
                <a:latin typeface="Calibri"/>
                <a:ea typeface="Calibri"/>
                <a:cs typeface="Calibri"/>
                <a:sym typeface="Calibri"/>
              </a:rPr>
              <a:t>LDPC (Low-Density Parity-Check) codes</a:t>
            </a:r>
            <a:r>
              <a:rPr lang="en" sz="1200">
                <a:latin typeface="Calibri"/>
                <a:ea typeface="Calibri"/>
                <a:cs typeface="Calibri"/>
                <a:sym typeface="Calibri"/>
              </a:rPr>
              <a:t> are special codes used to find and fix errors when data is sent over a noisy channel. They use a matrix that has mostly 0s and only a few 1s, which makes it "low-density." In this matrix, each column and each row has only a few 1s in fixed positions. Even though the check digits (extra bits used to find errors) are not placed in a simple pattern, we can still use the matrix to find and fix errors easily.</a:t>
            </a:r>
            <a:endParaRPr sz="1200"/>
          </a:p>
          <a:p>
            <a:pPr marL="171450" lvl="0" indent="-171450" algn="l" rtl="0">
              <a:lnSpc>
                <a:spcPct val="100000"/>
              </a:lnSpc>
              <a:spcBef>
                <a:spcPts val="1200"/>
              </a:spcBef>
              <a:spcAft>
                <a:spcPts val="600"/>
              </a:spcAft>
              <a:buSzPts val="1400"/>
              <a:buFont typeface="Noto Sans Symbols"/>
              <a:buChar char="⮚"/>
            </a:pPr>
            <a:r>
              <a:rPr lang="en" sz="1200">
                <a:latin typeface="Calibri"/>
                <a:ea typeface="Calibri"/>
                <a:cs typeface="Calibri"/>
                <a:sym typeface="Calibri"/>
              </a:rPr>
              <a:t>LDPC codes are not always perfect for small messages, but they work really well for large data and come close to the best possible performance. The best part is that they can be decoded using a simple and fast method, which makes them very useful in real-world systems like 5G, Wi-Fi, and satellite communication they are very good at finding and fixing errors in data during transmission. When data is sent through a noisy channel (like wireless or satellite communication), it can get changed or corrupted. LDPC helps protect the data by adding extra bits that let the receiver check for mistakes and correct them.</a:t>
            </a:r>
            <a:endParaRPr sz="1200"/>
          </a:p>
        </p:txBody>
      </p:sp>
      <p:grpSp>
        <p:nvGrpSpPr>
          <p:cNvPr id="274" name="Google Shape;274;p5"/>
          <p:cNvGrpSpPr/>
          <p:nvPr/>
        </p:nvGrpSpPr>
        <p:grpSpPr>
          <a:xfrm>
            <a:off x="-71437" y="-664362"/>
            <a:ext cx="9952745" cy="6726509"/>
            <a:chOff x="-71437" y="-911037"/>
            <a:chExt cx="9952745" cy="6726509"/>
          </a:xfrm>
        </p:grpSpPr>
        <p:pic>
          <p:nvPicPr>
            <p:cNvPr id="275" name="Google Shape;275;p5"/>
            <p:cNvPicPr preferRelativeResize="0"/>
            <p:nvPr/>
          </p:nvPicPr>
          <p:blipFill rotWithShape="1">
            <a:blip r:embed="rId3">
              <a:alphaModFix/>
            </a:blip>
            <a:srcRect/>
            <a:stretch/>
          </p:blipFill>
          <p:spPr>
            <a:xfrm>
              <a:off x="-71437" y="3793021"/>
              <a:ext cx="9286876" cy="2022451"/>
            </a:xfrm>
            <a:prstGeom prst="rect">
              <a:avLst/>
            </a:prstGeom>
            <a:noFill/>
            <a:ln>
              <a:noFill/>
            </a:ln>
          </p:spPr>
        </p:pic>
        <p:pic>
          <p:nvPicPr>
            <p:cNvPr id="276" name="Google Shape;276;p5"/>
            <p:cNvPicPr preferRelativeResize="0"/>
            <p:nvPr/>
          </p:nvPicPr>
          <p:blipFill rotWithShape="1">
            <a:blip r:embed="rId4">
              <a:alphaModFix/>
            </a:blip>
            <a:srcRect/>
            <a:stretch/>
          </p:blipFill>
          <p:spPr>
            <a:xfrm>
              <a:off x="6980242" y="-911037"/>
              <a:ext cx="2901066" cy="2901075"/>
            </a:xfrm>
            <a:prstGeom prst="rect">
              <a:avLst/>
            </a:prstGeom>
            <a:noFill/>
            <a:ln>
              <a:noFill/>
            </a:ln>
          </p:spPr>
        </p:pic>
        <p:pic>
          <p:nvPicPr>
            <p:cNvPr id="277" name="Google Shape;277;p5"/>
            <p:cNvPicPr preferRelativeResize="0"/>
            <p:nvPr/>
          </p:nvPicPr>
          <p:blipFill rotWithShape="1">
            <a:blip r:embed="rId5">
              <a:alphaModFix/>
            </a:blip>
            <a:srcRect/>
            <a:stretch/>
          </p:blipFill>
          <p:spPr>
            <a:xfrm>
              <a:off x="6449257" y="848405"/>
              <a:ext cx="1547235" cy="154724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7"/>
          <p:cNvSpPr txBox="1">
            <a:spLocks noGrp="1"/>
          </p:cNvSpPr>
          <p:nvPr>
            <p:ph type="title"/>
          </p:nvPr>
        </p:nvSpPr>
        <p:spPr>
          <a:xfrm>
            <a:off x="323125" y="194025"/>
            <a:ext cx="7704000" cy="86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2400">
                <a:latin typeface="Bell MT"/>
                <a:ea typeface="Bell MT"/>
                <a:cs typeface="Bell MT"/>
                <a:sym typeface="Bell MT"/>
              </a:rPr>
              <a:t>NR_1_5_352  Matrix</a:t>
            </a:r>
            <a:endParaRPr sz="2400">
              <a:latin typeface="Bell MT"/>
              <a:ea typeface="Bell MT"/>
              <a:cs typeface="Bell MT"/>
              <a:sym typeface="Bell MT"/>
            </a:endParaRPr>
          </a:p>
          <a:p>
            <a:pPr marL="0" lvl="0" indent="0" algn="l" rtl="0">
              <a:lnSpc>
                <a:spcPct val="100000"/>
              </a:lnSpc>
              <a:spcBef>
                <a:spcPts val="0"/>
              </a:spcBef>
              <a:spcAft>
                <a:spcPts val="0"/>
              </a:spcAft>
              <a:buSzPts val="3500"/>
              <a:buNone/>
            </a:pPr>
            <a:r>
              <a:rPr lang="en" sz="2400">
                <a:latin typeface="Bell MT"/>
                <a:ea typeface="Bell MT"/>
                <a:cs typeface="Bell MT"/>
                <a:sym typeface="Bell MT"/>
              </a:rPr>
              <a:t>                       BER</a:t>
            </a:r>
            <a:r>
              <a:rPr lang="en" sz="2900">
                <a:latin typeface="Bell MT"/>
                <a:ea typeface="Bell MT"/>
                <a:cs typeface="Bell MT"/>
                <a:sym typeface="Bell MT"/>
              </a:rPr>
              <a:t> </a:t>
            </a:r>
            <a:r>
              <a:rPr lang="en" sz="2400">
                <a:latin typeface="Bell MT"/>
                <a:ea typeface="Bell MT"/>
                <a:cs typeface="Bell MT"/>
                <a:sym typeface="Bell MT"/>
              </a:rPr>
              <a:t>VS  E_b/N_0 (in dB) </a:t>
            </a:r>
            <a:endParaRPr sz="2400">
              <a:latin typeface="Bell MT"/>
              <a:ea typeface="Bell MT"/>
              <a:cs typeface="Bell MT"/>
              <a:sym typeface="Bell MT"/>
            </a:endParaRPr>
          </a:p>
        </p:txBody>
      </p:sp>
      <p:pic>
        <p:nvPicPr>
          <p:cNvPr id="703" name="Google Shape;703;p47" title="Screenshot 2025-04-18 at 11.10.27 PM.png"/>
          <p:cNvPicPr preferRelativeResize="0"/>
          <p:nvPr/>
        </p:nvPicPr>
        <p:blipFill rotWithShape="1">
          <a:blip r:embed="rId3">
            <a:alphaModFix/>
          </a:blip>
          <a:srcRect l="2244" r="2243"/>
          <a:stretch/>
        </p:blipFill>
        <p:spPr>
          <a:xfrm>
            <a:off x="687900" y="1196575"/>
            <a:ext cx="3651250" cy="2971450"/>
          </a:xfrm>
          <a:prstGeom prst="rect">
            <a:avLst/>
          </a:prstGeom>
          <a:noFill/>
          <a:ln>
            <a:noFill/>
          </a:ln>
        </p:spPr>
      </p:pic>
      <p:pic>
        <p:nvPicPr>
          <p:cNvPr id="704" name="Google Shape;704;p47" title="Screenshot 2025-04-18 at 11.10.55 PM.png"/>
          <p:cNvPicPr preferRelativeResize="0"/>
          <p:nvPr/>
        </p:nvPicPr>
        <p:blipFill rotWithShape="1">
          <a:blip r:embed="rId4">
            <a:alphaModFix/>
          </a:blip>
          <a:srcRect t="1456" b="1456"/>
          <a:stretch/>
        </p:blipFill>
        <p:spPr>
          <a:xfrm>
            <a:off x="5114219" y="1196575"/>
            <a:ext cx="3877379" cy="2971452"/>
          </a:xfrm>
          <a:prstGeom prst="rect">
            <a:avLst/>
          </a:prstGeom>
          <a:noFill/>
          <a:ln>
            <a:noFill/>
          </a:ln>
        </p:spPr>
      </p:pic>
      <p:sp>
        <p:nvSpPr>
          <p:cNvPr id="705" name="Google Shape;705;p47"/>
          <p:cNvSpPr txBox="1"/>
          <p:nvPr/>
        </p:nvSpPr>
        <p:spPr>
          <a:xfrm>
            <a:off x="1322925" y="4250975"/>
            <a:ext cx="1755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Hard Decoding</a:t>
            </a:r>
            <a:endParaRPr sz="1800" b="0" i="0" u="none" strike="noStrike" cap="none">
              <a:solidFill>
                <a:schemeClr val="dk1"/>
              </a:solidFill>
              <a:latin typeface="Calibri"/>
              <a:ea typeface="Calibri"/>
              <a:cs typeface="Calibri"/>
              <a:sym typeface="Calibri"/>
            </a:endParaRPr>
          </a:p>
        </p:txBody>
      </p:sp>
      <p:sp>
        <p:nvSpPr>
          <p:cNvPr id="706" name="Google Shape;706;p47"/>
          <p:cNvSpPr txBox="1"/>
          <p:nvPr/>
        </p:nvSpPr>
        <p:spPr>
          <a:xfrm>
            <a:off x="5557525" y="4250975"/>
            <a:ext cx="242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Soft Decoding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8"/>
          <p:cNvSpPr txBox="1">
            <a:spLocks noGrp="1"/>
          </p:cNvSpPr>
          <p:nvPr>
            <p:ph type="title"/>
          </p:nvPr>
        </p:nvSpPr>
        <p:spPr>
          <a:xfrm>
            <a:off x="323125" y="194025"/>
            <a:ext cx="7704000" cy="95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2400">
                <a:latin typeface="Bell MT"/>
                <a:ea typeface="Bell MT"/>
                <a:cs typeface="Bell MT"/>
                <a:sym typeface="Bell MT"/>
              </a:rPr>
              <a:t>NR_1_5_352  Matrix</a:t>
            </a:r>
            <a:endParaRPr sz="2400">
              <a:latin typeface="Bell MT"/>
              <a:ea typeface="Bell MT"/>
              <a:cs typeface="Bell MT"/>
              <a:sym typeface="Bell MT"/>
            </a:endParaRPr>
          </a:p>
          <a:p>
            <a:pPr marL="0" lvl="0" indent="0" algn="l" rtl="0">
              <a:lnSpc>
                <a:spcPct val="100000"/>
              </a:lnSpc>
              <a:spcBef>
                <a:spcPts val="0"/>
              </a:spcBef>
              <a:spcAft>
                <a:spcPts val="0"/>
              </a:spcAft>
              <a:buSzPts val="3500"/>
              <a:buNone/>
            </a:pPr>
            <a:r>
              <a:rPr lang="en" sz="2400">
                <a:latin typeface="Bell MT"/>
                <a:ea typeface="Bell MT"/>
                <a:cs typeface="Bell MT"/>
                <a:sym typeface="Bell MT"/>
              </a:rPr>
              <a:t>          BER</a:t>
            </a:r>
            <a:r>
              <a:rPr lang="en" sz="2900">
                <a:latin typeface="Bell MT"/>
                <a:ea typeface="Bell MT"/>
                <a:cs typeface="Bell MT"/>
                <a:sym typeface="Bell MT"/>
              </a:rPr>
              <a:t> </a:t>
            </a:r>
            <a:r>
              <a:rPr lang="en" sz="2400">
                <a:latin typeface="Bell MT"/>
                <a:ea typeface="Bell MT"/>
                <a:cs typeface="Bell MT"/>
                <a:sym typeface="Bell MT"/>
              </a:rPr>
              <a:t>VS  E_b/N_0 (in dB) in Logarithmic Scale </a:t>
            </a:r>
            <a:endParaRPr sz="2400">
              <a:latin typeface="Bell MT"/>
              <a:ea typeface="Bell MT"/>
              <a:cs typeface="Bell MT"/>
              <a:sym typeface="Bell MT"/>
            </a:endParaRPr>
          </a:p>
        </p:txBody>
      </p:sp>
      <p:pic>
        <p:nvPicPr>
          <p:cNvPr id="712" name="Google Shape;712;p48" title="Screenshot 2025-04-18 at 11.12.53 PM.png"/>
          <p:cNvPicPr preferRelativeResize="0"/>
          <p:nvPr/>
        </p:nvPicPr>
        <p:blipFill rotWithShape="1">
          <a:blip r:embed="rId3">
            <a:alphaModFix/>
          </a:blip>
          <a:srcRect l="1633" r="1634"/>
          <a:stretch/>
        </p:blipFill>
        <p:spPr>
          <a:xfrm>
            <a:off x="687900" y="1340600"/>
            <a:ext cx="3651251" cy="2971450"/>
          </a:xfrm>
          <a:prstGeom prst="rect">
            <a:avLst/>
          </a:prstGeom>
          <a:noFill/>
          <a:ln>
            <a:noFill/>
          </a:ln>
        </p:spPr>
      </p:pic>
      <p:pic>
        <p:nvPicPr>
          <p:cNvPr id="713" name="Google Shape;713;p48" title="Screenshot 2025-04-18 at 11.12.22 PM.png"/>
          <p:cNvPicPr preferRelativeResize="0"/>
          <p:nvPr/>
        </p:nvPicPr>
        <p:blipFill rotWithShape="1">
          <a:blip r:embed="rId4">
            <a:alphaModFix/>
          </a:blip>
          <a:srcRect t="884" b="874"/>
          <a:stretch/>
        </p:blipFill>
        <p:spPr>
          <a:xfrm>
            <a:off x="5087744" y="1340600"/>
            <a:ext cx="3877379" cy="2971452"/>
          </a:xfrm>
          <a:prstGeom prst="rect">
            <a:avLst/>
          </a:prstGeom>
          <a:noFill/>
          <a:ln>
            <a:noFill/>
          </a:ln>
        </p:spPr>
      </p:pic>
      <p:sp>
        <p:nvSpPr>
          <p:cNvPr id="714" name="Google Shape;714;p48"/>
          <p:cNvSpPr txBox="1"/>
          <p:nvPr/>
        </p:nvSpPr>
        <p:spPr>
          <a:xfrm>
            <a:off x="1331750" y="4374450"/>
            <a:ext cx="1755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Hard Decoding</a:t>
            </a:r>
            <a:endParaRPr sz="1800" b="0" i="0" u="none" strike="noStrike" cap="none">
              <a:solidFill>
                <a:schemeClr val="dk1"/>
              </a:solidFill>
              <a:latin typeface="Calibri"/>
              <a:ea typeface="Calibri"/>
              <a:cs typeface="Calibri"/>
              <a:sym typeface="Calibri"/>
            </a:endParaRPr>
          </a:p>
        </p:txBody>
      </p:sp>
      <p:sp>
        <p:nvSpPr>
          <p:cNvPr id="715" name="Google Shape;715;p48"/>
          <p:cNvSpPr txBox="1"/>
          <p:nvPr/>
        </p:nvSpPr>
        <p:spPr>
          <a:xfrm>
            <a:off x="5557525" y="4312050"/>
            <a:ext cx="242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Soft Decoding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9"/>
          <p:cNvSpPr txBox="1">
            <a:spLocks noGrp="1"/>
          </p:cNvSpPr>
          <p:nvPr>
            <p:ph type="title"/>
          </p:nvPr>
        </p:nvSpPr>
        <p:spPr>
          <a:xfrm>
            <a:off x="323125" y="194025"/>
            <a:ext cx="7704000" cy="94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2400">
                <a:latin typeface="Bell MT"/>
                <a:ea typeface="Bell MT"/>
                <a:cs typeface="Bell MT"/>
                <a:sym typeface="Bell MT"/>
              </a:rPr>
              <a:t>NR_1_5_352  Matrix</a:t>
            </a:r>
            <a:endParaRPr sz="2400">
              <a:latin typeface="Bell MT"/>
              <a:ea typeface="Bell MT"/>
              <a:cs typeface="Bell MT"/>
              <a:sym typeface="Bell MT"/>
            </a:endParaRPr>
          </a:p>
          <a:p>
            <a:pPr marL="0" lvl="0" indent="0" algn="l" rtl="0">
              <a:lnSpc>
                <a:spcPct val="100000"/>
              </a:lnSpc>
              <a:spcBef>
                <a:spcPts val="0"/>
              </a:spcBef>
              <a:spcAft>
                <a:spcPts val="0"/>
              </a:spcAft>
              <a:buSzPts val="3500"/>
              <a:buNone/>
            </a:pPr>
            <a:r>
              <a:rPr lang="en" sz="2400">
                <a:latin typeface="Bell MT"/>
                <a:ea typeface="Bell MT"/>
                <a:cs typeface="Bell MT"/>
                <a:sym typeface="Bell MT"/>
              </a:rPr>
              <a:t>        Probability of Success</a:t>
            </a:r>
            <a:r>
              <a:rPr lang="en" sz="2900">
                <a:latin typeface="Bell MT"/>
                <a:ea typeface="Bell MT"/>
                <a:cs typeface="Bell MT"/>
                <a:sym typeface="Bell MT"/>
              </a:rPr>
              <a:t> </a:t>
            </a:r>
            <a:r>
              <a:rPr lang="en" sz="2400">
                <a:latin typeface="Bell MT"/>
                <a:ea typeface="Bell MT"/>
                <a:cs typeface="Bell MT"/>
                <a:sym typeface="Bell MT"/>
              </a:rPr>
              <a:t>VS  E_b/N_0 (in dB)</a:t>
            </a:r>
            <a:endParaRPr sz="2400">
              <a:latin typeface="Bell MT"/>
              <a:ea typeface="Bell MT"/>
              <a:cs typeface="Bell MT"/>
              <a:sym typeface="Bell MT"/>
            </a:endParaRPr>
          </a:p>
        </p:txBody>
      </p:sp>
      <p:pic>
        <p:nvPicPr>
          <p:cNvPr id="721" name="Google Shape;721;p49" title="Screenshot 2025-04-18 at 11.13.59 PM.png"/>
          <p:cNvPicPr preferRelativeResize="0"/>
          <p:nvPr/>
        </p:nvPicPr>
        <p:blipFill rotWithShape="1">
          <a:blip r:embed="rId3">
            <a:alphaModFix/>
          </a:blip>
          <a:srcRect l="1492" r="1493"/>
          <a:stretch/>
        </p:blipFill>
        <p:spPr>
          <a:xfrm>
            <a:off x="740800" y="1472900"/>
            <a:ext cx="3651251" cy="2971451"/>
          </a:xfrm>
          <a:prstGeom prst="rect">
            <a:avLst/>
          </a:prstGeom>
          <a:noFill/>
          <a:ln>
            <a:noFill/>
          </a:ln>
        </p:spPr>
      </p:pic>
      <p:pic>
        <p:nvPicPr>
          <p:cNvPr id="722" name="Google Shape;722;p49" title="Screenshot 2025-04-18 at 11.14.31 PM.png"/>
          <p:cNvPicPr preferRelativeResize="0"/>
          <p:nvPr/>
        </p:nvPicPr>
        <p:blipFill rotWithShape="1">
          <a:blip r:embed="rId4">
            <a:alphaModFix/>
          </a:blip>
          <a:srcRect t="1483" b="1484"/>
          <a:stretch/>
        </p:blipFill>
        <p:spPr>
          <a:xfrm>
            <a:off x="5131869" y="1472900"/>
            <a:ext cx="3877379" cy="2971452"/>
          </a:xfrm>
          <a:prstGeom prst="rect">
            <a:avLst/>
          </a:prstGeom>
          <a:noFill/>
          <a:ln>
            <a:noFill/>
          </a:ln>
        </p:spPr>
      </p:pic>
      <p:sp>
        <p:nvSpPr>
          <p:cNvPr id="723" name="Google Shape;723;p49"/>
          <p:cNvSpPr txBox="1"/>
          <p:nvPr/>
        </p:nvSpPr>
        <p:spPr>
          <a:xfrm>
            <a:off x="1340575" y="4533200"/>
            <a:ext cx="1755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Hard Decoding</a:t>
            </a:r>
            <a:endParaRPr sz="1800" b="0" i="0" u="none" strike="noStrike" cap="none">
              <a:solidFill>
                <a:schemeClr val="dk1"/>
              </a:solidFill>
              <a:latin typeface="Calibri"/>
              <a:ea typeface="Calibri"/>
              <a:cs typeface="Calibri"/>
              <a:sym typeface="Calibri"/>
            </a:endParaRPr>
          </a:p>
        </p:txBody>
      </p:sp>
      <p:sp>
        <p:nvSpPr>
          <p:cNvPr id="724" name="Google Shape;724;p49"/>
          <p:cNvSpPr txBox="1"/>
          <p:nvPr/>
        </p:nvSpPr>
        <p:spPr>
          <a:xfrm>
            <a:off x="5548700" y="4444350"/>
            <a:ext cx="242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Soft Decoding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0"/>
          <p:cNvSpPr txBox="1">
            <a:spLocks noGrp="1"/>
          </p:cNvSpPr>
          <p:nvPr>
            <p:ph type="title"/>
          </p:nvPr>
        </p:nvSpPr>
        <p:spPr>
          <a:xfrm>
            <a:off x="323125" y="194025"/>
            <a:ext cx="7704000" cy="97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2400">
                <a:latin typeface="Bell MT"/>
                <a:ea typeface="Bell MT"/>
                <a:cs typeface="Bell MT"/>
                <a:sym typeface="Bell MT"/>
              </a:rPr>
              <a:t>NR_1_5_352  Matrix</a:t>
            </a:r>
            <a:endParaRPr sz="2400">
              <a:latin typeface="Bell MT"/>
              <a:ea typeface="Bell MT"/>
              <a:cs typeface="Bell MT"/>
              <a:sym typeface="Bell MT"/>
            </a:endParaRPr>
          </a:p>
          <a:p>
            <a:pPr marL="0" lvl="0" indent="0" algn="l" rtl="0">
              <a:lnSpc>
                <a:spcPct val="100000"/>
              </a:lnSpc>
              <a:spcBef>
                <a:spcPts val="0"/>
              </a:spcBef>
              <a:spcAft>
                <a:spcPts val="0"/>
              </a:spcAft>
              <a:buSzPts val="3500"/>
              <a:buNone/>
            </a:pPr>
            <a:r>
              <a:rPr lang="en" sz="2400">
                <a:latin typeface="Bell MT"/>
                <a:ea typeface="Bell MT"/>
                <a:cs typeface="Bell MT"/>
                <a:sym typeface="Bell MT"/>
              </a:rPr>
              <a:t>        Probability of  Error</a:t>
            </a:r>
            <a:r>
              <a:rPr lang="en" sz="2900">
                <a:latin typeface="Bell MT"/>
                <a:ea typeface="Bell MT"/>
                <a:cs typeface="Bell MT"/>
                <a:sym typeface="Bell MT"/>
              </a:rPr>
              <a:t> </a:t>
            </a:r>
            <a:r>
              <a:rPr lang="en" sz="2400">
                <a:latin typeface="Bell MT"/>
                <a:ea typeface="Bell MT"/>
                <a:cs typeface="Bell MT"/>
                <a:sym typeface="Bell MT"/>
              </a:rPr>
              <a:t>VS  E_b/N_0 (in dB)</a:t>
            </a:r>
            <a:endParaRPr sz="2400">
              <a:latin typeface="Bell MT"/>
              <a:ea typeface="Bell MT"/>
              <a:cs typeface="Bell MT"/>
              <a:sym typeface="Bell MT"/>
            </a:endParaRPr>
          </a:p>
        </p:txBody>
      </p:sp>
      <p:pic>
        <p:nvPicPr>
          <p:cNvPr id="730" name="Google Shape;730;p50" title="Screenshot 2025-04-18 at 11.16.13 PM.png"/>
          <p:cNvPicPr preferRelativeResize="0"/>
          <p:nvPr/>
        </p:nvPicPr>
        <p:blipFill rotWithShape="1">
          <a:blip r:embed="rId3">
            <a:alphaModFix/>
          </a:blip>
          <a:srcRect l="2281" r="2270"/>
          <a:stretch/>
        </p:blipFill>
        <p:spPr>
          <a:xfrm>
            <a:off x="855475" y="1437600"/>
            <a:ext cx="3651250" cy="2971451"/>
          </a:xfrm>
          <a:prstGeom prst="rect">
            <a:avLst/>
          </a:prstGeom>
          <a:noFill/>
          <a:ln>
            <a:noFill/>
          </a:ln>
        </p:spPr>
      </p:pic>
      <p:pic>
        <p:nvPicPr>
          <p:cNvPr id="731" name="Google Shape;731;p50" title="Screenshot 2025-04-18 at 11.15.37 PM.png"/>
          <p:cNvPicPr preferRelativeResize="0"/>
          <p:nvPr/>
        </p:nvPicPr>
        <p:blipFill rotWithShape="1">
          <a:blip r:embed="rId4">
            <a:alphaModFix/>
          </a:blip>
          <a:srcRect t="327" b="316"/>
          <a:stretch/>
        </p:blipFill>
        <p:spPr>
          <a:xfrm>
            <a:off x="5105394" y="1437600"/>
            <a:ext cx="3877379" cy="2971451"/>
          </a:xfrm>
          <a:prstGeom prst="rect">
            <a:avLst/>
          </a:prstGeom>
          <a:noFill/>
          <a:ln>
            <a:noFill/>
          </a:ln>
        </p:spPr>
      </p:pic>
      <p:sp>
        <p:nvSpPr>
          <p:cNvPr id="732" name="Google Shape;732;p50"/>
          <p:cNvSpPr txBox="1"/>
          <p:nvPr/>
        </p:nvSpPr>
        <p:spPr>
          <a:xfrm>
            <a:off x="1411125" y="4409050"/>
            <a:ext cx="1755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Hard Decoding</a:t>
            </a:r>
            <a:endParaRPr sz="1800" b="0" i="0" u="none" strike="noStrike" cap="none">
              <a:solidFill>
                <a:schemeClr val="dk1"/>
              </a:solidFill>
              <a:latin typeface="Calibri"/>
              <a:ea typeface="Calibri"/>
              <a:cs typeface="Calibri"/>
              <a:sym typeface="Calibri"/>
            </a:endParaRPr>
          </a:p>
        </p:txBody>
      </p:sp>
      <p:sp>
        <p:nvSpPr>
          <p:cNvPr id="733" name="Google Shape;733;p50"/>
          <p:cNvSpPr txBox="1"/>
          <p:nvPr/>
        </p:nvSpPr>
        <p:spPr>
          <a:xfrm>
            <a:off x="5531075" y="4409050"/>
            <a:ext cx="242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Soft Decoding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Comparison with Shannon’s Channel Capacity</a:t>
            </a:r>
            <a:endParaRPr/>
          </a:p>
        </p:txBody>
      </p:sp>
      <p:sp>
        <p:nvSpPr>
          <p:cNvPr id="739" name="Google Shape;739;p51"/>
          <p:cNvSpPr txBox="1">
            <a:spLocks noGrp="1"/>
          </p:cNvSpPr>
          <p:nvPr>
            <p:ph type="subTitle" idx="1"/>
          </p:nvPr>
        </p:nvSpPr>
        <p:spPr>
          <a:xfrm>
            <a:off x="5194151" y="2828425"/>
            <a:ext cx="2640000" cy="1177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endParaRPr/>
          </a:p>
        </p:txBody>
      </p:sp>
      <p:sp>
        <p:nvSpPr>
          <p:cNvPr id="740" name="Google Shape;740;p51"/>
          <p:cNvSpPr txBox="1">
            <a:spLocks noGrp="1"/>
          </p:cNvSpPr>
          <p:nvPr>
            <p:ph type="subTitle" idx="2"/>
          </p:nvPr>
        </p:nvSpPr>
        <p:spPr>
          <a:xfrm>
            <a:off x="1309849" y="2828425"/>
            <a:ext cx="2640000" cy="1177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endParaRPr/>
          </a:p>
        </p:txBody>
      </p:sp>
      <p:sp>
        <p:nvSpPr>
          <p:cNvPr id="741" name="Google Shape;741;p51"/>
          <p:cNvSpPr txBox="1">
            <a:spLocks noGrp="1"/>
          </p:cNvSpPr>
          <p:nvPr>
            <p:ph type="subTitle" idx="3"/>
          </p:nvPr>
        </p:nvSpPr>
        <p:spPr>
          <a:xfrm>
            <a:off x="1252299" y="1643625"/>
            <a:ext cx="2640000"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
              <a:t>LDPC BER</a:t>
            </a:r>
            <a:endParaRPr/>
          </a:p>
        </p:txBody>
      </p:sp>
      <p:sp>
        <p:nvSpPr>
          <p:cNvPr id="742" name="Google Shape;742;p51"/>
          <p:cNvSpPr txBox="1">
            <a:spLocks noGrp="1"/>
          </p:cNvSpPr>
          <p:nvPr>
            <p:ph type="subTitle" idx="4"/>
          </p:nvPr>
        </p:nvSpPr>
        <p:spPr>
          <a:xfrm>
            <a:off x="5053487" y="1643625"/>
            <a:ext cx="3370500"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
              <a:t>Shannon Capacity Rate</a:t>
            </a:r>
            <a:endParaRPr/>
          </a:p>
        </p:txBody>
      </p:sp>
      <p:pic>
        <p:nvPicPr>
          <p:cNvPr id="743" name="Google Shape;743;p51"/>
          <p:cNvPicPr preferRelativeResize="0"/>
          <p:nvPr/>
        </p:nvPicPr>
        <p:blipFill rotWithShape="1">
          <a:blip r:embed="rId3">
            <a:alphaModFix/>
          </a:blip>
          <a:srcRect/>
          <a:stretch/>
        </p:blipFill>
        <p:spPr>
          <a:xfrm>
            <a:off x="774779" y="2219450"/>
            <a:ext cx="3595016" cy="2828424"/>
          </a:xfrm>
          <a:prstGeom prst="rect">
            <a:avLst/>
          </a:prstGeom>
          <a:noFill/>
          <a:ln>
            <a:noFill/>
          </a:ln>
        </p:spPr>
      </p:pic>
      <p:pic>
        <p:nvPicPr>
          <p:cNvPr id="744" name="Google Shape;744;p51"/>
          <p:cNvPicPr preferRelativeResize="0"/>
          <p:nvPr/>
        </p:nvPicPr>
        <p:blipFill rotWithShape="1">
          <a:blip r:embed="rId4">
            <a:alphaModFix/>
          </a:blip>
          <a:srcRect/>
          <a:stretch/>
        </p:blipFill>
        <p:spPr>
          <a:xfrm>
            <a:off x="4967075" y="2219450"/>
            <a:ext cx="3543329" cy="2828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7">
          <a:extLst>
            <a:ext uri="{FF2B5EF4-FFF2-40B4-BE49-F238E27FC236}">
              <a16:creationId xmlns:a16="http://schemas.microsoft.com/office/drawing/2014/main" id="{D798CFD0-5FF6-D8F9-2B41-B39991924A2C}"/>
            </a:ext>
          </a:extLst>
        </p:cNvPr>
        <p:cNvGrpSpPr/>
        <p:nvPr/>
      </p:nvGrpSpPr>
      <p:grpSpPr>
        <a:xfrm>
          <a:off x="0" y="0"/>
          <a:ext cx="0" cy="0"/>
          <a:chOff x="0" y="0"/>
          <a:chExt cx="0" cy="0"/>
        </a:xfrm>
      </p:grpSpPr>
      <p:sp>
        <p:nvSpPr>
          <p:cNvPr id="738" name="Google Shape;738;p51">
            <a:extLst>
              <a:ext uri="{FF2B5EF4-FFF2-40B4-BE49-F238E27FC236}">
                <a16:creationId xmlns:a16="http://schemas.microsoft.com/office/drawing/2014/main" id="{660F4C91-5D58-722D-6929-EFBF4622D9F7}"/>
              </a:ext>
            </a:extLst>
          </p:cNvPr>
          <p:cNvSpPr txBox="1">
            <a:spLocks noGrp="1"/>
          </p:cNvSpPr>
          <p:nvPr>
            <p:ph type="title"/>
          </p:nvPr>
        </p:nvSpPr>
        <p:spPr>
          <a:xfrm>
            <a:off x="250167" y="-69011"/>
            <a:ext cx="8686800" cy="19074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1400" dirty="0"/>
              <a:t>Comparison with Shannon Limit (Different C</a:t>
            </a:r>
            <a:r>
              <a:rPr lang="en-IN" sz="1400" dirty="0"/>
              <a:t>o</a:t>
            </a:r>
            <a:r>
              <a:rPr lang="en" sz="1400" dirty="0"/>
              <a:t>derates)</a:t>
            </a:r>
            <a:endParaRPr sz="1400" dirty="0"/>
          </a:p>
        </p:txBody>
      </p:sp>
      <p:pic>
        <p:nvPicPr>
          <p:cNvPr id="7" name="Picture 6" descr="A graph of a hard decision error&#10;&#10;AI-generated content may be incorrect.">
            <a:extLst>
              <a:ext uri="{FF2B5EF4-FFF2-40B4-BE49-F238E27FC236}">
                <a16:creationId xmlns:a16="http://schemas.microsoft.com/office/drawing/2014/main" id="{2C4978ED-2E5F-920D-83EF-59F4AB2F7546}"/>
              </a:ext>
            </a:extLst>
          </p:cNvPr>
          <p:cNvPicPr>
            <a:picLocks noChangeAspect="1"/>
          </p:cNvPicPr>
          <p:nvPr/>
        </p:nvPicPr>
        <p:blipFill>
          <a:blip r:embed="rId3"/>
          <a:stretch>
            <a:fillRect/>
          </a:stretch>
        </p:blipFill>
        <p:spPr>
          <a:xfrm>
            <a:off x="4878237" y="304462"/>
            <a:ext cx="3243533" cy="2432650"/>
          </a:xfrm>
          <a:prstGeom prst="rect">
            <a:avLst/>
          </a:prstGeom>
        </p:spPr>
      </p:pic>
      <p:pic>
        <p:nvPicPr>
          <p:cNvPr id="9" name="Picture 8" descr="A graph of a hard decision&#10;&#10;AI-generated content may be incorrect.">
            <a:extLst>
              <a:ext uri="{FF2B5EF4-FFF2-40B4-BE49-F238E27FC236}">
                <a16:creationId xmlns:a16="http://schemas.microsoft.com/office/drawing/2014/main" id="{CB4913B1-FAC6-2794-F81F-A888EF5CCE63}"/>
              </a:ext>
            </a:extLst>
          </p:cNvPr>
          <p:cNvPicPr>
            <a:picLocks noChangeAspect="1"/>
          </p:cNvPicPr>
          <p:nvPr/>
        </p:nvPicPr>
        <p:blipFill>
          <a:blip r:embed="rId4"/>
          <a:stretch>
            <a:fillRect/>
          </a:stretch>
        </p:blipFill>
        <p:spPr>
          <a:xfrm>
            <a:off x="623979" y="304461"/>
            <a:ext cx="3243534" cy="2432650"/>
          </a:xfrm>
          <a:prstGeom prst="rect">
            <a:avLst/>
          </a:prstGeom>
        </p:spPr>
      </p:pic>
      <p:pic>
        <p:nvPicPr>
          <p:cNvPr id="11" name="Picture 10" descr="A graph of a hard decision error&#10;&#10;AI-generated content may be incorrect.">
            <a:extLst>
              <a:ext uri="{FF2B5EF4-FFF2-40B4-BE49-F238E27FC236}">
                <a16:creationId xmlns:a16="http://schemas.microsoft.com/office/drawing/2014/main" id="{631DFBFA-E4B2-72DF-20DF-B1E707C73A16}"/>
              </a:ext>
            </a:extLst>
          </p:cNvPr>
          <p:cNvPicPr>
            <a:picLocks noChangeAspect="1"/>
          </p:cNvPicPr>
          <p:nvPr/>
        </p:nvPicPr>
        <p:blipFill>
          <a:blip r:embed="rId5"/>
          <a:stretch>
            <a:fillRect/>
          </a:stretch>
        </p:blipFill>
        <p:spPr>
          <a:xfrm>
            <a:off x="623979" y="2737110"/>
            <a:ext cx="3243533" cy="2432649"/>
          </a:xfrm>
          <a:prstGeom prst="rect">
            <a:avLst/>
          </a:prstGeom>
        </p:spPr>
      </p:pic>
      <p:pic>
        <p:nvPicPr>
          <p:cNvPr id="13" name="Picture 12" descr="A graph of a hard decision error&#10;&#10;AI-generated content may be incorrect.">
            <a:extLst>
              <a:ext uri="{FF2B5EF4-FFF2-40B4-BE49-F238E27FC236}">
                <a16:creationId xmlns:a16="http://schemas.microsoft.com/office/drawing/2014/main" id="{95ED2B77-75B3-16D2-B9BE-0252B1D1A67A}"/>
              </a:ext>
            </a:extLst>
          </p:cNvPr>
          <p:cNvPicPr>
            <a:picLocks noChangeAspect="1"/>
          </p:cNvPicPr>
          <p:nvPr/>
        </p:nvPicPr>
        <p:blipFill>
          <a:blip r:embed="rId6"/>
          <a:stretch>
            <a:fillRect/>
          </a:stretch>
        </p:blipFill>
        <p:spPr>
          <a:xfrm>
            <a:off x="4878237" y="2737111"/>
            <a:ext cx="3243533" cy="2432650"/>
          </a:xfrm>
          <a:prstGeom prst="rect">
            <a:avLst/>
          </a:prstGeom>
        </p:spPr>
      </p:pic>
    </p:spTree>
    <p:extLst>
      <p:ext uri="{BB962C8B-B14F-4D97-AF65-F5344CB8AC3E}">
        <p14:creationId xmlns:p14="http://schemas.microsoft.com/office/powerpoint/2010/main" val="598274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5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LaTeX Project Report</a:t>
            </a:r>
            <a:endParaRPr/>
          </a:p>
        </p:txBody>
      </p:sp>
      <p:sp>
        <p:nvSpPr>
          <p:cNvPr id="750" name="Google Shape;750;p52"/>
          <p:cNvSpPr txBox="1"/>
          <p:nvPr/>
        </p:nvSpPr>
        <p:spPr>
          <a:xfrm>
            <a:off x="754500" y="1593925"/>
            <a:ext cx="76350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dirty="0">
                <a:solidFill>
                  <a:schemeClr val="dk1"/>
                </a:solidFill>
                <a:latin typeface="Barlow"/>
                <a:ea typeface="Barlow"/>
                <a:cs typeface="Barlow"/>
                <a:sym typeface="Barlow"/>
                <a:hlinkClick r:id="rId3"/>
              </a:rPr>
              <a:t>https://drive.google.com/file/d/17FK7gQRPVFqQSTBVS0cldiTZw3MHMPxj/view?usp=sharing</a:t>
            </a:r>
            <a:r>
              <a:rPr lang="en" sz="1700" b="1" dirty="0">
                <a:solidFill>
                  <a:schemeClr val="dk1"/>
                </a:solidFill>
                <a:latin typeface="Barlow"/>
                <a:ea typeface="Barlow"/>
                <a:cs typeface="Barlow"/>
                <a:sym typeface="Barlow"/>
              </a:rPr>
              <a:t> </a:t>
            </a:r>
            <a:endParaRPr sz="1700" b="1" i="0" strike="noStrike" cap="none" dirty="0">
              <a:solidFill>
                <a:schemeClr val="dk1"/>
              </a:solidFill>
              <a:latin typeface="Barlow"/>
              <a:ea typeface="Barlow"/>
              <a:cs typeface="Barlow"/>
              <a:sym typeface="Barlo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3"/>
          <p:cNvSpPr txBox="1">
            <a:spLocks noGrp="1"/>
          </p:cNvSpPr>
          <p:nvPr>
            <p:ph type="title"/>
          </p:nvPr>
        </p:nvSpPr>
        <p:spPr>
          <a:xfrm>
            <a:off x="546550" y="1949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Bibliography</a:t>
            </a:r>
            <a:endParaRPr/>
          </a:p>
        </p:txBody>
      </p:sp>
      <p:sp>
        <p:nvSpPr>
          <p:cNvPr id="756" name="Google Shape;756;p53"/>
          <p:cNvSpPr txBox="1">
            <a:spLocks noGrp="1"/>
          </p:cNvSpPr>
          <p:nvPr>
            <p:ph type="subTitle" idx="2"/>
          </p:nvPr>
        </p:nvSpPr>
        <p:spPr>
          <a:xfrm>
            <a:off x="1053300" y="1095450"/>
            <a:ext cx="7370700" cy="29526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1200"/>
              </a:spcBef>
              <a:spcAft>
                <a:spcPts val="0"/>
              </a:spcAft>
              <a:buSzPts val="1500"/>
              <a:buFont typeface="Calibri"/>
              <a:buChar char="●"/>
            </a:pPr>
            <a:r>
              <a:rPr lang="en" sz="1500">
                <a:latin typeface="Calibri"/>
                <a:ea typeface="Calibri"/>
                <a:cs typeface="Calibri"/>
                <a:sym typeface="Calibri"/>
              </a:rPr>
              <a:t>LIFANG WANG | Implementation of Low-Density Parity-Check codes for 5G NR shared channels | DEGREE PROJECT IN COMPUTER SCIENCE AND ENGINEERING, SECOND CYCLE, 30 CREDITS STOCKHOLM, SWEDEN 2021.</a:t>
            </a:r>
            <a:endParaRPr sz="1500">
              <a:latin typeface="Calibri"/>
              <a:ea typeface="Calibri"/>
              <a:cs typeface="Calibri"/>
              <a:sym typeface="Calibri"/>
            </a:endParaRPr>
          </a:p>
          <a:p>
            <a:pPr marL="457200" lvl="0" indent="-323850" algn="l" rtl="0">
              <a:lnSpc>
                <a:spcPct val="115000"/>
              </a:lnSpc>
              <a:spcBef>
                <a:spcPts val="0"/>
              </a:spcBef>
              <a:spcAft>
                <a:spcPts val="0"/>
              </a:spcAft>
              <a:buSzPts val="1500"/>
              <a:buFont typeface="Calibri"/>
              <a:buChar char="●"/>
            </a:pPr>
            <a:r>
              <a:rPr lang="en" sz="1500">
                <a:latin typeface="Calibri"/>
                <a:ea typeface="Calibri"/>
                <a:cs typeface="Calibri"/>
                <a:sym typeface="Calibri"/>
              </a:rPr>
              <a:t>Siqi Yu, Francis C. M. Lau, Kunyang Li | Decoding of 5G NR Low-Density Parity-Check Codes | 2024 The 9th International Conference on Computer and Communication Systems.</a:t>
            </a:r>
            <a:endParaRPr sz="1500">
              <a:latin typeface="Calibri"/>
              <a:ea typeface="Calibri"/>
              <a:cs typeface="Calibri"/>
              <a:sym typeface="Calibri"/>
            </a:endParaRPr>
          </a:p>
          <a:p>
            <a:pPr marL="457200" lvl="0" indent="-323850" algn="l" rtl="0">
              <a:lnSpc>
                <a:spcPct val="115000"/>
              </a:lnSpc>
              <a:spcBef>
                <a:spcPts val="0"/>
              </a:spcBef>
              <a:spcAft>
                <a:spcPts val="0"/>
              </a:spcAft>
              <a:buSzPts val="1500"/>
              <a:buFont typeface="Calibri"/>
              <a:buChar char="●"/>
            </a:pPr>
            <a:r>
              <a:rPr lang="en" sz="1500">
                <a:latin typeface="Calibri"/>
                <a:ea typeface="Calibri"/>
                <a:cs typeface="Calibri"/>
                <a:sym typeface="Calibri"/>
              </a:rPr>
              <a:t>Andrew Thangaraj | LDPC and Polar Codes in 5G Standard, 2019.</a:t>
            </a:r>
            <a:endParaRPr sz="1500">
              <a:latin typeface="Calibri"/>
              <a:ea typeface="Calibri"/>
              <a:cs typeface="Calibri"/>
              <a:sym typeface="Calibri"/>
            </a:endParaRPr>
          </a:p>
          <a:p>
            <a:pPr marL="457200" lvl="0" indent="-323850" algn="l" rtl="0">
              <a:lnSpc>
                <a:spcPct val="115000"/>
              </a:lnSpc>
              <a:spcBef>
                <a:spcPts val="0"/>
              </a:spcBef>
              <a:spcAft>
                <a:spcPts val="0"/>
              </a:spcAft>
              <a:buSzPts val="1500"/>
              <a:buFont typeface="Calibri"/>
              <a:buChar char="●"/>
            </a:pPr>
            <a:r>
              <a:rPr lang="en" sz="1500">
                <a:latin typeface="Calibri"/>
                <a:ea typeface="Calibri"/>
                <a:cs typeface="Calibri"/>
                <a:sym typeface="Calibri"/>
              </a:rPr>
              <a:t>Prof. Yash Vasavda | CT216 - Introduction to Communication Systems: Channel Coding, DA-IICT, Winter 2025.</a:t>
            </a:r>
            <a:endParaRPr sz="1500">
              <a:latin typeface="Calibri"/>
              <a:ea typeface="Calibri"/>
              <a:cs typeface="Calibri"/>
              <a:sym typeface="Calibri"/>
            </a:endParaRPr>
          </a:p>
        </p:txBody>
      </p:sp>
      <p:sp>
        <p:nvSpPr>
          <p:cNvPr id="757" name="Google Shape;757;p53"/>
          <p:cNvSpPr txBox="1">
            <a:spLocks noGrp="1"/>
          </p:cNvSpPr>
          <p:nvPr>
            <p:ph type="subTitle" idx="3"/>
          </p:nvPr>
        </p:nvSpPr>
        <p:spPr>
          <a:xfrm>
            <a:off x="546549" y="5510650"/>
            <a:ext cx="2640000"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endParaRPr/>
          </a:p>
        </p:txBody>
      </p:sp>
      <p:sp>
        <p:nvSpPr>
          <p:cNvPr id="758" name="Google Shape;758;p53"/>
          <p:cNvSpPr txBox="1">
            <a:spLocks noGrp="1"/>
          </p:cNvSpPr>
          <p:nvPr>
            <p:ph type="subTitle" idx="4"/>
          </p:nvPr>
        </p:nvSpPr>
        <p:spPr>
          <a:xfrm>
            <a:off x="4360401" y="5322725"/>
            <a:ext cx="2640000"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54"/>
          <p:cNvSpPr txBox="1">
            <a:spLocks noGrp="1"/>
          </p:cNvSpPr>
          <p:nvPr>
            <p:ph type="title"/>
          </p:nvPr>
        </p:nvSpPr>
        <p:spPr>
          <a:xfrm>
            <a:off x="713225" y="539500"/>
            <a:ext cx="3482700" cy="1058700"/>
          </a:xfrm>
          <a:prstGeom prst="rect">
            <a:avLst/>
          </a:prstGeom>
          <a:noFill/>
          <a:ln>
            <a:noFill/>
          </a:ln>
        </p:spPr>
        <p:txBody>
          <a:bodyPr spcFirstLastPara="1" wrap="square" lIns="91425" tIns="91425" rIns="91425" bIns="91425" anchor="b" anchorCtr="0">
            <a:noAutofit/>
          </a:bodyPr>
          <a:lstStyle/>
          <a:p>
            <a:pPr marL="0" lvl="0" indent="0" algn="l" rtl="0">
              <a:lnSpc>
                <a:spcPct val="60000"/>
              </a:lnSpc>
              <a:spcBef>
                <a:spcPts val="0"/>
              </a:spcBef>
              <a:spcAft>
                <a:spcPts val="0"/>
              </a:spcAft>
              <a:buSzPts val="3500"/>
              <a:buNone/>
            </a:pPr>
            <a:r>
              <a:rPr lang="en" sz="4000" b="1">
                <a:latin typeface="Bell MT"/>
                <a:ea typeface="Bell MT"/>
                <a:cs typeface="Bell MT"/>
                <a:sym typeface="Bell MT"/>
              </a:rPr>
              <a:t>Thanks!</a:t>
            </a:r>
            <a:endParaRPr/>
          </a:p>
        </p:txBody>
      </p:sp>
      <p:pic>
        <p:nvPicPr>
          <p:cNvPr id="764" name="Google Shape;764;p54"/>
          <p:cNvPicPr preferRelativeResize="0"/>
          <p:nvPr/>
        </p:nvPicPr>
        <p:blipFill rotWithShape="1">
          <a:blip r:embed="rId3">
            <a:alphaModFix/>
          </a:blip>
          <a:srcRect/>
          <a:stretch/>
        </p:blipFill>
        <p:spPr>
          <a:xfrm>
            <a:off x="6361901" y="3212628"/>
            <a:ext cx="2782101" cy="1930871"/>
          </a:xfrm>
          <a:prstGeom prst="rect">
            <a:avLst/>
          </a:prstGeom>
          <a:noFill/>
          <a:ln>
            <a:noFill/>
          </a:ln>
        </p:spPr>
      </p:pic>
      <p:pic>
        <p:nvPicPr>
          <p:cNvPr id="765" name="Google Shape;765;p54"/>
          <p:cNvPicPr preferRelativeResize="0"/>
          <p:nvPr/>
        </p:nvPicPr>
        <p:blipFill rotWithShape="1">
          <a:blip r:embed="rId4">
            <a:alphaModFix/>
          </a:blip>
          <a:srcRect/>
          <a:stretch/>
        </p:blipFill>
        <p:spPr>
          <a:xfrm>
            <a:off x="5276806" y="740637"/>
            <a:ext cx="1389889" cy="166787"/>
          </a:xfrm>
          <a:prstGeom prst="rect">
            <a:avLst/>
          </a:prstGeom>
          <a:noFill/>
          <a:ln>
            <a:noFill/>
          </a:ln>
        </p:spPr>
      </p:pic>
      <p:pic>
        <p:nvPicPr>
          <p:cNvPr id="766" name="Google Shape;766;p54"/>
          <p:cNvPicPr preferRelativeResize="0"/>
          <p:nvPr/>
        </p:nvPicPr>
        <p:blipFill rotWithShape="1">
          <a:blip r:embed="rId5">
            <a:alphaModFix/>
          </a:blip>
          <a:srcRect/>
          <a:stretch/>
        </p:blipFill>
        <p:spPr>
          <a:xfrm>
            <a:off x="5700541" y="1436850"/>
            <a:ext cx="2070267" cy="2068324"/>
          </a:xfrm>
          <a:prstGeom prst="rect">
            <a:avLst/>
          </a:prstGeom>
          <a:noFill/>
          <a:ln>
            <a:noFill/>
          </a:ln>
        </p:spPr>
      </p:pic>
      <p:pic>
        <p:nvPicPr>
          <p:cNvPr id="767" name="Google Shape;767;p54"/>
          <p:cNvPicPr preferRelativeResize="0"/>
          <p:nvPr/>
        </p:nvPicPr>
        <p:blipFill rotWithShape="1">
          <a:blip r:embed="rId6">
            <a:alphaModFix/>
          </a:blip>
          <a:srcRect/>
          <a:stretch/>
        </p:blipFill>
        <p:spPr>
          <a:xfrm>
            <a:off x="6930247" y="797825"/>
            <a:ext cx="2213754" cy="1822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
          <p:cNvSpPr txBox="1">
            <a:spLocks noGrp="1"/>
          </p:cNvSpPr>
          <p:nvPr>
            <p:ph type="title"/>
          </p:nvPr>
        </p:nvSpPr>
        <p:spPr>
          <a:xfrm>
            <a:off x="584699" y="307975"/>
            <a:ext cx="4422300" cy="5727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Model for LDPC</a:t>
            </a:r>
            <a:endParaRPr sz="2900"/>
          </a:p>
        </p:txBody>
      </p:sp>
      <p:sp>
        <p:nvSpPr>
          <p:cNvPr id="283" name="Google Shape;283;p6"/>
          <p:cNvSpPr/>
          <p:nvPr/>
        </p:nvSpPr>
        <p:spPr>
          <a:xfrm>
            <a:off x="849625" y="1370350"/>
            <a:ext cx="931800" cy="77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Message</a:t>
            </a:r>
            <a:endParaRPr sz="1400" b="0" i="0" u="none" strike="noStrike" cap="none">
              <a:solidFill>
                <a:schemeClr val="dk1"/>
              </a:solidFill>
              <a:latin typeface="Barlow"/>
              <a:ea typeface="Barlow"/>
              <a:cs typeface="Barlow"/>
              <a:sym typeface="Barlow"/>
            </a:endParaRPr>
          </a:p>
        </p:txBody>
      </p:sp>
      <p:sp>
        <p:nvSpPr>
          <p:cNvPr id="284" name="Google Shape;284;p6"/>
          <p:cNvSpPr/>
          <p:nvPr/>
        </p:nvSpPr>
        <p:spPr>
          <a:xfrm>
            <a:off x="1781425" y="1644400"/>
            <a:ext cx="10506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85" name="Google Shape;285;p6"/>
          <p:cNvSpPr/>
          <p:nvPr/>
        </p:nvSpPr>
        <p:spPr>
          <a:xfrm>
            <a:off x="2832025" y="1370350"/>
            <a:ext cx="931800" cy="77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LDPC encoder</a:t>
            </a:r>
            <a:endParaRPr sz="1400" b="0" i="0" u="none" strike="noStrike" cap="none">
              <a:solidFill>
                <a:schemeClr val="dk1"/>
              </a:solidFill>
              <a:latin typeface="Barlow"/>
              <a:ea typeface="Barlow"/>
              <a:cs typeface="Barlow"/>
              <a:sym typeface="Barlow"/>
            </a:endParaRPr>
          </a:p>
        </p:txBody>
      </p:sp>
      <p:sp>
        <p:nvSpPr>
          <p:cNvPr id="286" name="Google Shape;286;p6"/>
          <p:cNvSpPr/>
          <p:nvPr/>
        </p:nvSpPr>
        <p:spPr>
          <a:xfrm>
            <a:off x="3763825" y="1644400"/>
            <a:ext cx="10506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87" name="Google Shape;287;p6"/>
          <p:cNvSpPr/>
          <p:nvPr/>
        </p:nvSpPr>
        <p:spPr>
          <a:xfrm>
            <a:off x="4814425" y="1370350"/>
            <a:ext cx="931800" cy="77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3846"/>
              </a:lnSpc>
              <a:spcBef>
                <a:spcPts val="0"/>
              </a:spcBef>
              <a:spcAft>
                <a:spcPts val="0"/>
              </a:spcAft>
              <a:buClr>
                <a:srgbClr val="000000"/>
              </a:buClr>
              <a:buSzPts val="1300"/>
              <a:buFont typeface="Arial"/>
              <a:buNone/>
            </a:pPr>
            <a:r>
              <a:rPr lang="en" sz="1300" b="0" i="0" u="none" strike="noStrike" cap="none">
                <a:solidFill>
                  <a:schemeClr val="dk1"/>
                </a:solidFill>
                <a:latin typeface="Calibri"/>
                <a:ea typeface="Calibri"/>
                <a:cs typeface="Calibri"/>
                <a:sym typeface="Calibri"/>
              </a:rPr>
              <a:t>Modulator</a:t>
            </a:r>
            <a:endParaRPr sz="1300" b="0" i="0" u="none" strike="noStrike" cap="none">
              <a:solidFill>
                <a:schemeClr val="dk1"/>
              </a:solidFill>
              <a:latin typeface="Barlow"/>
              <a:ea typeface="Barlow"/>
              <a:cs typeface="Barlow"/>
              <a:sym typeface="Barlow"/>
            </a:endParaRPr>
          </a:p>
        </p:txBody>
      </p:sp>
      <p:sp>
        <p:nvSpPr>
          <p:cNvPr id="288" name="Google Shape;288;p6"/>
          <p:cNvSpPr/>
          <p:nvPr/>
        </p:nvSpPr>
        <p:spPr>
          <a:xfrm rot="10800000" flipH="1">
            <a:off x="5746225" y="1712600"/>
            <a:ext cx="1644600" cy="480000"/>
          </a:xfrm>
          <a:prstGeom prst="bentUpArrow">
            <a:avLst>
              <a:gd name="adj1" fmla="val 25000"/>
              <a:gd name="adj2" fmla="val 25000"/>
              <a:gd name="adj3"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89" name="Google Shape;289;p6"/>
          <p:cNvSpPr/>
          <p:nvPr/>
        </p:nvSpPr>
        <p:spPr>
          <a:xfrm>
            <a:off x="6870175" y="2192600"/>
            <a:ext cx="876900" cy="8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cxnSp>
        <p:nvCxnSpPr>
          <p:cNvPr id="290" name="Google Shape;290;p6"/>
          <p:cNvCxnSpPr>
            <a:stCxn id="289" idx="2"/>
            <a:endCxn id="289" idx="6"/>
          </p:cNvCxnSpPr>
          <p:nvPr/>
        </p:nvCxnSpPr>
        <p:spPr>
          <a:xfrm>
            <a:off x="6870175" y="2631050"/>
            <a:ext cx="876900" cy="0"/>
          </a:xfrm>
          <a:prstGeom prst="straightConnector1">
            <a:avLst/>
          </a:prstGeom>
          <a:noFill/>
          <a:ln w="9525" cap="flat" cmpd="sng">
            <a:solidFill>
              <a:schemeClr val="dk1"/>
            </a:solidFill>
            <a:prstDash val="solid"/>
            <a:round/>
            <a:headEnd type="none" w="sm" len="sm"/>
            <a:tailEnd type="none" w="sm" len="sm"/>
          </a:ln>
        </p:spPr>
      </p:cxnSp>
      <p:cxnSp>
        <p:nvCxnSpPr>
          <p:cNvPr id="291" name="Google Shape;291;p6"/>
          <p:cNvCxnSpPr>
            <a:stCxn id="289" idx="0"/>
            <a:endCxn id="289" idx="4"/>
          </p:cNvCxnSpPr>
          <p:nvPr/>
        </p:nvCxnSpPr>
        <p:spPr>
          <a:xfrm>
            <a:off x="7308625" y="2192600"/>
            <a:ext cx="0" cy="876900"/>
          </a:xfrm>
          <a:prstGeom prst="straightConnector1">
            <a:avLst/>
          </a:prstGeom>
          <a:noFill/>
          <a:ln w="9525" cap="flat" cmpd="sng">
            <a:solidFill>
              <a:schemeClr val="dk1"/>
            </a:solidFill>
            <a:prstDash val="solid"/>
            <a:round/>
            <a:headEnd type="none" w="sm" len="sm"/>
            <a:tailEnd type="none" w="sm" len="sm"/>
          </a:ln>
        </p:spPr>
      </p:cxnSp>
      <p:sp>
        <p:nvSpPr>
          <p:cNvPr id="292" name="Google Shape;292;p6"/>
          <p:cNvSpPr/>
          <p:nvPr/>
        </p:nvSpPr>
        <p:spPr>
          <a:xfrm rot="-5400000" flipH="1">
            <a:off x="6326575" y="2690450"/>
            <a:ext cx="685200" cy="1443300"/>
          </a:xfrm>
          <a:prstGeom prst="bentUpArrow">
            <a:avLst>
              <a:gd name="adj1" fmla="val 25000"/>
              <a:gd name="adj2" fmla="val 24753"/>
              <a:gd name="adj3"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93" name="Google Shape;293;p6"/>
          <p:cNvSpPr/>
          <p:nvPr/>
        </p:nvSpPr>
        <p:spPr>
          <a:xfrm>
            <a:off x="849625" y="3069500"/>
            <a:ext cx="977100" cy="77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Decoded Message</a:t>
            </a:r>
            <a:endParaRPr sz="1400" b="0" i="0" u="none" strike="noStrike" cap="none">
              <a:solidFill>
                <a:schemeClr val="dk1"/>
              </a:solidFill>
              <a:latin typeface="Barlow"/>
              <a:ea typeface="Barlow"/>
              <a:cs typeface="Barlow"/>
              <a:sym typeface="Barlow"/>
            </a:endParaRPr>
          </a:p>
        </p:txBody>
      </p:sp>
      <p:sp>
        <p:nvSpPr>
          <p:cNvPr id="294" name="Google Shape;294;p6"/>
          <p:cNvSpPr/>
          <p:nvPr/>
        </p:nvSpPr>
        <p:spPr>
          <a:xfrm flipH="1">
            <a:off x="1826689" y="3343550"/>
            <a:ext cx="11016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95" name="Google Shape;295;p6"/>
          <p:cNvSpPr/>
          <p:nvPr/>
        </p:nvSpPr>
        <p:spPr>
          <a:xfrm>
            <a:off x="2928289" y="3069500"/>
            <a:ext cx="977100" cy="77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LDPC decoder</a:t>
            </a:r>
            <a:endParaRPr sz="1400" b="0" i="0" u="none" strike="noStrike" cap="none">
              <a:solidFill>
                <a:schemeClr val="dk1"/>
              </a:solidFill>
              <a:latin typeface="Barlow"/>
              <a:ea typeface="Barlow"/>
              <a:cs typeface="Barlow"/>
              <a:sym typeface="Barlow"/>
            </a:endParaRPr>
          </a:p>
        </p:txBody>
      </p:sp>
      <p:sp>
        <p:nvSpPr>
          <p:cNvPr id="296" name="Google Shape;296;p6"/>
          <p:cNvSpPr/>
          <p:nvPr/>
        </p:nvSpPr>
        <p:spPr>
          <a:xfrm rot="10800000">
            <a:off x="3905353" y="3343550"/>
            <a:ext cx="1101600" cy="2283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97" name="Google Shape;297;p6"/>
          <p:cNvSpPr/>
          <p:nvPr/>
        </p:nvSpPr>
        <p:spPr>
          <a:xfrm>
            <a:off x="5006953" y="3069500"/>
            <a:ext cx="977100" cy="77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81818"/>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Demodulator</a:t>
            </a:r>
            <a:endParaRPr sz="1100" b="0" i="0" u="none" strike="noStrike" cap="none">
              <a:solidFill>
                <a:schemeClr val="dk1"/>
              </a:solidFill>
              <a:latin typeface="Barlow"/>
              <a:ea typeface="Barlow"/>
              <a:cs typeface="Barlow"/>
              <a:sym typeface="Barlow"/>
            </a:endParaRPr>
          </a:p>
        </p:txBody>
      </p:sp>
      <p:sp>
        <p:nvSpPr>
          <p:cNvPr id="298" name="Google Shape;298;p6"/>
          <p:cNvSpPr txBox="1"/>
          <p:nvPr/>
        </p:nvSpPr>
        <p:spPr>
          <a:xfrm>
            <a:off x="7747075" y="2850350"/>
            <a:ext cx="91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(AWGN)</a:t>
            </a:r>
            <a:endParaRPr sz="1400" b="0" i="0" u="none" strike="noStrike" cap="none">
              <a:solidFill>
                <a:schemeClr val="dk1"/>
              </a:solidFill>
              <a:latin typeface="Barlow"/>
              <a:ea typeface="Barlow"/>
              <a:cs typeface="Barlow"/>
              <a:sym typeface="Barlow"/>
            </a:endParaRPr>
          </a:p>
        </p:txBody>
      </p:sp>
      <p:sp>
        <p:nvSpPr>
          <p:cNvPr id="299" name="Google Shape;299;p6"/>
          <p:cNvSpPr/>
          <p:nvPr/>
        </p:nvSpPr>
        <p:spPr>
          <a:xfrm>
            <a:off x="7820300" y="2462000"/>
            <a:ext cx="612000" cy="338100"/>
          </a:xfrm>
          <a:prstGeom prst="lef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300" name="Google Shape;300;p6"/>
          <p:cNvSpPr txBox="1"/>
          <p:nvPr/>
        </p:nvSpPr>
        <p:spPr>
          <a:xfrm>
            <a:off x="7966475" y="2192600"/>
            <a:ext cx="56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N</a:t>
            </a:r>
            <a:endParaRPr sz="1400" b="0" i="0" u="none" strike="noStrike" cap="none">
              <a:solidFill>
                <a:schemeClr val="dk1"/>
              </a:solidFill>
              <a:latin typeface="Barlow"/>
              <a:ea typeface="Barlow"/>
              <a:cs typeface="Barlow"/>
              <a:sym typeface="Barlow"/>
            </a:endParaRPr>
          </a:p>
        </p:txBody>
      </p:sp>
      <p:sp>
        <p:nvSpPr>
          <p:cNvPr id="301" name="Google Shape;301;p6"/>
          <p:cNvSpPr txBox="1"/>
          <p:nvPr/>
        </p:nvSpPr>
        <p:spPr>
          <a:xfrm>
            <a:off x="6751475" y="1312400"/>
            <a:ext cx="34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X</a:t>
            </a:r>
            <a:endParaRPr sz="1400" b="0" i="0" u="none" strike="noStrike" cap="none">
              <a:solidFill>
                <a:schemeClr val="dk1"/>
              </a:solidFill>
              <a:latin typeface="Barlow"/>
              <a:ea typeface="Barlow"/>
              <a:cs typeface="Barlow"/>
              <a:sym typeface="Barlow"/>
            </a:endParaRPr>
          </a:p>
        </p:txBody>
      </p:sp>
      <p:sp>
        <p:nvSpPr>
          <p:cNvPr id="302" name="Google Shape;302;p6"/>
          <p:cNvSpPr txBox="1"/>
          <p:nvPr/>
        </p:nvSpPr>
        <p:spPr>
          <a:xfrm>
            <a:off x="2203950" y="1244200"/>
            <a:ext cx="34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m</a:t>
            </a:r>
            <a:endParaRPr sz="1400" b="0" i="0" u="none" strike="noStrike" cap="none">
              <a:solidFill>
                <a:schemeClr val="dk1"/>
              </a:solidFill>
              <a:latin typeface="Barlow"/>
              <a:ea typeface="Barlow"/>
              <a:cs typeface="Barlow"/>
              <a:sym typeface="Barlow"/>
            </a:endParaRPr>
          </a:p>
        </p:txBody>
      </p:sp>
      <p:sp>
        <p:nvSpPr>
          <p:cNvPr id="303" name="Google Shape;303;p6"/>
          <p:cNvSpPr txBox="1"/>
          <p:nvPr/>
        </p:nvSpPr>
        <p:spPr>
          <a:xfrm>
            <a:off x="4115575" y="1244200"/>
            <a:ext cx="3471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33333"/>
              </a:lnSpc>
              <a:spcBef>
                <a:spcPts val="0"/>
              </a:spcBef>
              <a:spcAft>
                <a:spcPts val="0"/>
              </a:spcAft>
              <a:buClr>
                <a:srgbClr val="000000"/>
              </a:buClr>
              <a:buSzPts val="1500"/>
              <a:buFont typeface="Arial"/>
              <a:buNone/>
            </a:pPr>
            <a:r>
              <a:rPr lang="en" sz="1500" b="0" i="0" u="none" strike="noStrike" cap="none">
                <a:solidFill>
                  <a:schemeClr val="dk1"/>
                </a:solidFill>
                <a:latin typeface="Calibri"/>
                <a:ea typeface="Calibri"/>
                <a:cs typeface="Calibri"/>
                <a:sym typeface="Calibri"/>
              </a:rPr>
              <a:t>c</a:t>
            </a:r>
            <a:endParaRPr sz="1500" b="0" i="0" u="none" strike="noStrike" cap="none">
              <a:solidFill>
                <a:schemeClr val="dk1"/>
              </a:solidFill>
              <a:latin typeface="Barlow"/>
              <a:ea typeface="Barlow"/>
              <a:cs typeface="Barlow"/>
              <a:sym typeface="Barlow"/>
            </a:endParaRPr>
          </a:p>
        </p:txBody>
      </p:sp>
      <p:sp>
        <p:nvSpPr>
          <p:cNvPr id="304" name="Google Shape;304;p6"/>
          <p:cNvSpPr txBox="1"/>
          <p:nvPr/>
        </p:nvSpPr>
        <p:spPr>
          <a:xfrm>
            <a:off x="6495625" y="3754700"/>
            <a:ext cx="34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Y</a:t>
            </a:r>
            <a:endParaRPr sz="1400" b="0" i="0" u="none" strike="noStrike" cap="none">
              <a:solidFill>
                <a:schemeClr val="dk1"/>
              </a:solidFill>
              <a:latin typeface="Barlow"/>
              <a:ea typeface="Barlow"/>
              <a:cs typeface="Barlow"/>
              <a:sym typeface="Barlow"/>
            </a:endParaRPr>
          </a:p>
        </p:txBody>
      </p:sp>
      <p:sp>
        <p:nvSpPr>
          <p:cNvPr id="305" name="Google Shape;305;p6"/>
          <p:cNvSpPr txBox="1"/>
          <p:nvPr/>
        </p:nvSpPr>
        <p:spPr>
          <a:xfrm>
            <a:off x="4282625" y="3612150"/>
            <a:ext cx="34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a:t>
            </a:r>
            <a:endParaRPr sz="1400" b="0" i="0" u="none" strike="noStrike" cap="none">
              <a:solidFill>
                <a:schemeClr val="dk1"/>
              </a:solidFill>
              <a:latin typeface="Barlow"/>
              <a:ea typeface="Barlow"/>
              <a:cs typeface="Barlow"/>
              <a:sym typeface="Barlow"/>
            </a:endParaRPr>
          </a:p>
        </p:txBody>
      </p:sp>
      <p:sp>
        <p:nvSpPr>
          <p:cNvPr id="306" name="Google Shape;306;p6"/>
          <p:cNvSpPr txBox="1"/>
          <p:nvPr/>
        </p:nvSpPr>
        <p:spPr>
          <a:xfrm>
            <a:off x="2110375" y="3612150"/>
            <a:ext cx="34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m</a:t>
            </a:r>
            <a:endParaRPr sz="1400" b="0" i="0" u="none" strike="noStrike" cap="none">
              <a:solidFill>
                <a:schemeClr val="dk1"/>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7"/>
          <p:cNvSpPr txBox="1">
            <a:spLocks noGrp="1"/>
          </p:cNvSpPr>
          <p:nvPr>
            <p:ph type="title"/>
          </p:nvPr>
        </p:nvSpPr>
        <p:spPr>
          <a:xfrm>
            <a:off x="445950" y="472475"/>
            <a:ext cx="3478778" cy="5727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Base Graph</a:t>
            </a:r>
            <a:endParaRPr sz="3300" b="0"/>
          </a:p>
        </p:txBody>
      </p:sp>
      <p:sp>
        <p:nvSpPr>
          <p:cNvPr id="312" name="Google Shape;312;p7"/>
          <p:cNvSpPr txBox="1">
            <a:spLocks noGrp="1"/>
          </p:cNvSpPr>
          <p:nvPr>
            <p:ph type="subTitle" idx="2"/>
          </p:nvPr>
        </p:nvSpPr>
        <p:spPr>
          <a:xfrm>
            <a:off x="575550" y="1045175"/>
            <a:ext cx="7802700" cy="35046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600"/>
              </a:spcBef>
              <a:spcAft>
                <a:spcPts val="0"/>
              </a:spcAft>
              <a:buSzPts val="1400"/>
              <a:buFont typeface="Noto Sans Symbols"/>
              <a:buChar char="⮚"/>
            </a:pPr>
            <a:r>
              <a:rPr lang="en" sz="1200">
                <a:latin typeface="Calibri"/>
                <a:ea typeface="Calibri"/>
                <a:cs typeface="Calibri"/>
                <a:sym typeface="Calibri"/>
              </a:rPr>
              <a:t>Both </a:t>
            </a:r>
            <a:r>
              <a:rPr lang="en" sz="1200" b="1">
                <a:latin typeface="Calibri"/>
                <a:ea typeface="Calibri"/>
                <a:cs typeface="Calibri"/>
                <a:sym typeface="Calibri"/>
              </a:rPr>
              <a:t>Base Graph 1</a:t>
            </a:r>
            <a:r>
              <a:rPr lang="en" sz="1200">
                <a:latin typeface="Calibri"/>
                <a:ea typeface="Calibri"/>
                <a:cs typeface="Calibri"/>
                <a:sym typeface="Calibri"/>
              </a:rPr>
              <a:t> and </a:t>
            </a:r>
            <a:r>
              <a:rPr lang="en" sz="1200" b="1">
                <a:latin typeface="Calibri"/>
                <a:ea typeface="Calibri"/>
                <a:cs typeface="Calibri"/>
                <a:sym typeface="Calibri"/>
              </a:rPr>
              <a:t>Base Graph 2</a:t>
            </a:r>
            <a:r>
              <a:rPr lang="en" sz="1200">
                <a:latin typeface="Calibri"/>
                <a:ea typeface="Calibri"/>
                <a:cs typeface="Calibri"/>
                <a:sym typeface="Calibri"/>
              </a:rPr>
              <a:t> used in LDPC codes follow the same block structure. The columns are split into three types: information columns (These columns represent the </a:t>
            </a:r>
            <a:r>
              <a:rPr lang="en" sz="1200" b="1">
                <a:latin typeface="Calibri"/>
                <a:ea typeface="Calibri"/>
                <a:cs typeface="Calibri"/>
                <a:sym typeface="Calibri"/>
              </a:rPr>
              <a:t>original data bits</a:t>
            </a:r>
            <a:r>
              <a:rPr lang="en" sz="1200">
                <a:latin typeface="Calibri"/>
                <a:ea typeface="Calibri"/>
                <a:cs typeface="Calibri"/>
                <a:sym typeface="Calibri"/>
              </a:rPr>
              <a:t>), core parity columns (These columns contain </a:t>
            </a:r>
            <a:r>
              <a:rPr lang="en" sz="1200" b="1">
                <a:latin typeface="Calibri"/>
                <a:ea typeface="Calibri"/>
                <a:cs typeface="Calibri"/>
                <a:sym typeface="Calibri"/>
              </a:rPr>
              <a:t>parity bits</a:t>
            </a:r>
            <a:r>
              <a:rPr lang="en" sz="1200">
                <a:latin typeface="Calibri"/>
                <a:ea typeface="Calibri"/>
                <a:cs typeface="Calibri"/>
                <a:sym typeface="Calibri"/>
              </a:rPr>
              <a:t>), and extension parity columns  (These are </a:t>
            </a:r>
            <a:r>
              <a:rPr lang="en" sz="1200" b="1">
                <a:latin typeface="Calibri"/>
                <a:ea typeface="Calibri"/>
                <a:cs typeface="Calibri"/>
                <a:sym typeface="Calibri"/>
              </a:rPr>
              <a:t>extra parity bits</a:t>
            </a:r>
            <a:r>
              <a:rPr lang="en" sz="1200">
                <a:latin typeface="Calibri"/>
                <a:ea typeface="Calibri"/>
                <a:cs typeface="Calibri"/>
                <a:sym typeface="Calibri"/>
              </a:rPr>
              <a:t> added when needed (especially for longer code lengths). They help improve the error correction performance in more challenging conditions). The rows are divided into core check rows and extension check rows.</a:t>
            </a:r>
            <a:endParaRPr sz="1200"/>
          </a:p>
          <a:p>
            <a:pPr marL="171450" lvl="0" indent="-171450" algn="l" rtl="0">
              <a:lnSpc>
                <a:spcPct val="100000"/>
              </a:lnSpc>
              <a:spcBef>
                <a:spcPts val="1200"/>
              </a:spcBef>
              <a:spcAft>
                <a:spcPts val="0"/>
              </a:spcAft>
              <a:buSzPts val="1400"/>
              <a:buFont typeface="Noto Sans Symbols"/>
              <a:buChar char="⮚"/>
            </a:pPr>
            <a:r>
              <a:rPr lang="en" sz="1200">
                <a:latin typeface="Calibri"/>
                <a:ea typeface="Calibri"/>
                <a:cs typeface="Calibri"/>
                <a:sym typeface="Calibri"/>
              </a:rPr>
              <a:t>In </a:t>
            </a:r>
            <a:r>
              <a:rPr lang="en" sz="1200" b="1">
                <a:latin typeface="Calibri"/>
                <a:ea typeface="Calibri"/>
                <a:cs typeface="Calibri"/>
                <a:sym typeface="Calibri"/>
              </a:rPr>
              <a:t>Base Graph 1</a:t>
            </a:r>
            <a:r>
              <a:rPr lang="en" sz="1200">
                <a:latin typeface="Calibri"/>
                <a:ea typeface="Calibri"/>
                <a:cs typeface="Calibri"/>
                <a:sym typeface="Calibri"/>
              </a:rPr>
              <a:t>:</a:t>
            </a:r>
            <a:endParaRPr sz="1200"/>
          </a:p>
          <a:p>
            <a:pPr marL="457200" lvl="0" indent="-304800" algn="l" rtl="0">
              <a:lnSpc>
                <a:spcPct val="100000"/>
              </a:lnSpc>
              <a:spcBef>
                <a:spcPts val="1200"/>
              </a:spcBef>
              <a:spcAft>
                <a:spcPts val="0"/>
              </a:spcAft>
              <a:buSzPts val="1680"/>
              <a:buFont typeface="Arial"/>
              <a:buChar char="•"/>
            </a:pPr>
            <a:r>
              <a:rPr lang="en" sz="1200">
                <a:latin typeface="Calibri"/>
                <a:ea typeface="Calibri"/>
                <a:cs typeface="Calibri"/>
                <a:sym typeface="Calibri"/>
              </a:rPr>
              <a:t>Matrix </a:t>
            </a:r>
            <a:r>
              <a:rPr lang="en" sz="1200" b="1">
                <a:latin typeface="Calibri"/>
                <a:ea typeface="Calibri"/>
                <a:cs typeface="Calibri"/>
                <a:sym typeface="Calibri"/>
              </a:rPr>
              <a:t>A</a:t>
            </a:r>
            <a:r>
              <a:rPr lang="en" sz="1200">
                <a:latin typeface="Calibri"/>
                <a:ea typeface="Calibri"/>
                <a:cs typeface="Calibri"/>
                <a:sym typeface="Calibri"/>
              </a:rPr>
              <a:t> is 4×22, </a:t>
            </a:r>
            <a:r>
              <a:rPr lang="en" sz="1200" b="1">
                <a:latin typeface="Calibri"/>
                <a:ea typeface="Calibri"/>
                <a:cs typeface="Calibri"/>
                <a:sym typeface="Calibri"/>
              </a:rPr>
              <a:t>E</a:t>
            </a:r>
            <a:r>
              <a:rPr lang="en" sz="1200">
                <a:latin typeface="Calibri"/>
                <a:ea typeface="Calibri"/>
                <a:cs typeface="Calibri"/>
                <a:sym typeface="Calibri"/>
              </a:rPr>
              <a:t> is 4×4 (a double diagonal matrix), </a:t>
            </a:r>
            <a:r>
              <a:rPr lang="en" sz="1200" b="1">
                <a:latin typeface="Calibri"/>
                <a:ea typeface="Calibri"/>
                <a:cs typeface="Calibri"/>
                <a:sym typeface="Calibri"/>
              </a:rPr>
              <a:t>O</a:t>
            </a:r>
            <a:r>
              <a:rPr lang="en" sz="1200">
                <a:latin typeface="Calibri"/>
                <a:ea typeface="Calibri"/>
                <a:cs typeface="Calibri"/>
                <a:sym typeface="Calibri"/>
              </a:rPr>
              <a:t> is a 4×42 , </a:t>
            </a:r>
            <a:br>
              <a:rPr lang="en" sz="1200">
                <a:latin typeface="Calibri"/>
                <a:ea typeface="Calibri"/>
                <a:cs typeface="Calibri"/>
                <a:sym typeface="Calibri"/>
              </a:rPr>
            </a:br>
            <a:r>
              <a:rPr lang="en" sz="1200">
                <a:latin typeface="Calibri"/>
                <a:ea typeface="Calibri"/>
                <a:cs typeface="Calibri"/>
                <a:sym typeface="Calibri"/>
              </a:rPr>
              <a:t>all-zero matrix,</a:t>
            </a:r>
            <a:br>
              <a:rPr lang="en" sz="1200"/>
            </a:br>
            <a:r>
              <a:rPr lang="en" sz="1200">
                <a:latin typeface="Calibri"/>
                <a:ea typeface="Calibri"/>
                <a:cs typeface="Calibri"/>
                <a:sym typeface="Calibri"/>
              </a:rPr>
              <a:t>Matrix </a:t>
            </a:r>
            <a:r>
              <a:rPr lang="en" sz="1200" b="1">
                <a:latin typeface="Calibri"/>
                <a:ea typeface="Calibri"/>
                <a:cs typeface="Calibri"/>
                <a:sym typeface="Calibri"/>
              </a:rPr>
              <a:t>B</a:t>
            </a:r>
            <a:r>
              <a:rPr lang="en" sz="1200">
                <a:latin typeface="Calibri"/>
                <a:ea typeface="Calibri"/>
                <a:cs typeface="Calibri"/>
                <a:sym typeface="Calibri"/>
              </a:rPr>
              <a:t> is 42×22, </a:t>
            </a:r>
            <a:r>
              <a:rPr lang="en" sz="1200" b="1">
                <a:latin typeface="Calibri"/>
                <a:ea typeface="Calibri"/>
                <a:cs typeface="Calibri"/>
                <a:sym typeface="Calibri"/>
              </a:rPr>
              <a:t>C</a:t>
            </a:r>
            <a:r>
              <a:rPr lang="en" sz="1200">
                <a:latin typeface="Calibri"/>
                <a:ea typeface="Calibri"/>
                <a:cs typeface="Calibri"/>
                <a:sym typeface="Calibri"/>
              </a:rPr>
              <a:t> is 42×4, and </a:t>
            </a:r>
            <a:r>
              <a:rPr lang="en" sz="1200" b="1">
                <a:latin typeface="Calibri"/>
                <a:ea typeface="Calibri"/>
                <a:cs typeface="Calibri"/>
                <a:sym typeface="Calibri"/>
              </a:rPr>
              <a:t>I</a:t>
            </a:r>
            <a:r>
              <a:rPr lang="en" sz="1200">
                <a:latin typeface="Calibri"/>
                <a:ea typeface="Calibri"/>
                <a:cs typeface="Calibri"/>
                <a:sym typeface="Calibri"/>
              </a:rPr>
              <a:t> is a 42×42 identity matrix.</a:t>
            </a:r>
            <a:endParaRPr sz="1200"/>
          </a:p>
          <a:p>
            <a:pPr marL="171450" lvl="0" indent="-171450" algn="l" rtl="0">
              <a:lnSpc>
                <a:spcPct val="100000"/>
              </a:lnSpc>
              <a:spcBef>
                <a:spcPts val="1200"/>
              </a:spcBef>
              <a:spcAft>
                <a:spcPts val="0"/>
              </a:spcAft>
              <a:buSzPts val="1400"/>
              <a:buFont typeface="Noto Sans Symbols"/>
              <a:buChar char="⮚"/>
            </a:pPr>
            <a:r>
              <a:rPr lang="en" sz="1200">
                <a:latin typeface="Calibri"/>
                <a:ea typeface="Calibri"/>
                <a:cs typeface="Calibri"/>
                <a:sym typeface="Calibri"/>
              </a:rPr>
              <a:t>In </a:t>
            </a:r>
            <a:r>
              <a:rPr lang="en" sz="1200" b="1">
                <a:latin typeface="Calibri"/>
                <a:ea typeface="Calibri"/>
                <a:cs typeface="Calibri"/>
                <a:sym typeface="Calibri"/>
              </a:rPr>
              <a:t>Base Graph 2</a:t>
            </a:r>
            <a:r>
              <a:rPr lang="en" sz="1200">
                <a:latin typeface="Calibri"/>
                <a:ea typeface="Calibri"/>
                <a:cs typeface="Calibri"/>
                <a:sym typeface="Calibri"/>
              </a:rPr>
              <a:t>:</a:t>
            </a:r>
            <a:endParaRPr sz="1200"/>
          </a:p>
          <a:p>
            <a:pPr marL="457200" lvl="0" indent="-304800" algn="l" rtl="0">
              <a:lnSpc>
                <a:spcPct val="100000"/>
              </a:lnSpc>
              <a:spcBef>
                <a:spcPts val="1200"/>
              </a:spcBef>
              <a:spcAft>
                <a:spcPts val="600"/>
              </a:spcAft>
              <a:buSzPts val="1680"/>
              <a:buFont typeface="Arial"/>
              <a:buChar char="•"/>
            </a:pPr>
            <a:r>
              <a:rPr lang="en" sz="1200">
                <a:latin typeface="Calibri"/>
                <a:ea typeface="Calibri"/>
                <a:cs typeface="Calibri"/>
                <a:sym typeface="Calibri"/>
              </a:rPr>
              <a:t>Matrix </a:t>
            </a:r>
            <a:r>
              <a:rPr lang="en" sz="1200" b="1">
                <a:latin typeface="Calibri"/>
                <a:ea typeface="Calibri"/>
                <a:cs typeface="Calibri"/>
                <a:sym typeface="Calibri"/>
              </a:rPr>
              <a:t>A</a:t>
            </a:r>
            <a:r>
              <a:rPr lang="en" sz="1200">
                <a:latin typeface="Calibri"/>
                <a:ea typeface="Calibri"/>
                <a:cs typeface="Calibri"/>
                <a:sym typeface="Calibri"/>
              </a:rPr>
              <a:t> is 4×10, </a:t>
            </a:r>
            <a:r>
              <a:rPr lang="en" sz="1200" b="1">
                <a:latin typeface="Calibri"/>
                <a:ea typeface="Calibri"/>
                <a:cs typeface="Calibri"/>
                <a:sym typeface="Calibri"/>
              </a:rPr>
              <a:t>E</a:t>
            </a:r>
            <a:r>
              <a:rPr lang="en" sz="1200">
                <a:latin typeface="Calibri"/>
                <a:ea typeface="Calibri"/>
                <a:cs typeface="Calibri"/>
                <a:sym typeface="Calibri"/>
              </a:rPr>
              <a:t> is 4×4, </a:t>
            </a:r>
            <a:r>
              <a:rPr lang="en" sz="1200" b="1">
                <a:latin typeface="Calibri"/>
                <a:ea typeface="Calibri"/>
                <a:cs typeface="Calibri"/>
                <a:sym typeface="Calibri"/>
              </a:rPr>
              <a:t>0</a:t>
            </a:r>
            <a:r>
              <a:rPr lang="en" sz="1200">
                <a:latin typeface="Calibri"/>
                <a:ea typeface="Calibri"/>
                <a:cs typeface="Calibri"/>
                <a:sym typeface="Calibri"/>
              </a:rPr>
              <a:t> is a 4×38 all-zero matrix,</a:t>
            </a:r>
            <a:br>
              <a:rPr lang="en" sz="1200"/>
            </a:br>
            <a:r>
              <a:rPr lang="en" sz="1200">
                <a:latin typeface="Calibri"/>
                <a:ea typeface="Calibri"/>
                <a:cs typeface="Calibri"/>
                <a:sym typeface="Calibri"/>
              </a:rPr>
              <a:t>Matrix </a:t>
            </a:r>
            <a:r>
              <a:rPr lang="en" sz="1200" b="1">
                <a:latin typeface="Calibri"/>
                <a:ea typeface="Calibri"/>
                <a:cs typeface="Calibri"/>
                <a:sym typeface="Calibri"/>
              </a:rPr>
              <a:t>B</a:t>
            </a:r>
            <a:r>
              <a:rPr lang="en" sz="1200">
                <a:latin typeface="Calibri"/>
                <a:ea typeface="Calibri"/>
                <a:cs typeface="Calibri"/>
                <a:sym typeface="Calibri"/>
              </a:rPr>
              <a:t> is 38×10, </a:t>
            </a:r>
            <a:r>
              <a:rPr lang="en" sz="1200" b="1">
                <a:latin typeface="Calibri"/>
                <a:ea typeface="Calibri"/>
                <a:cs typeface="Calibri"/>
                <a:sym typeface="Calibri"/>
              </a:rPr>
              <a:t>C</a:t>
            </a:r>
            <a:r>
              <a:rPr lang="en" sz="1200">
                <a:latin typeface="Calibri"/>
                <a:ea typeface="Calibri"/>
                <a:cs typeface="Calibri"/>
                <a:sym typeface="Calibri"/>
              </a:rPr>
              <a:t> is 38×4, and </a:t>
            </a:r>
            <a:r>
              <a:rPr lang="en" sz="1200" b="1">
                <a:latin typeface="Calibri"/>
                <a:ea typeface="Calibri"/>
                <a:cs typeface="Calibri"/>
                <a:sym typeface="Calibri"/>
              </a:rPr>
              <a:t>I</a:t>
            </a:r>
            <a:r>
              <a:rPr lang="en" sz="1200">
                <a:latin typeface="Calibri"/>
                <a:ea typeface="Calibri"/>
                <a:cs typeface="Calibri"/>
                <a:sym typeface="Calibri"/>
              </a:rPr>
              <a:t> is a 38×38 identity matrix.</a:t>
            </a:r>
            <a:endParaRPr sz="1200"/>
          </a:p>
        </p:txBody>
      </p:sp>
      <p:pic>
        <p:nvPicPr>
          <p:cNvPr id="313" name="Google Shape;313;p7" title="MAT.png"/>
          <p:cNvPicPr preferRelativeResize="0"/>
          <p:nvPr/>
        </p:nvPicPr>
        <p:blipFill rotWithShape="1">
          <a:blip r:embed="rId3">
            <a:alphaModFix/>
          </a:blip>
          <a:srcRect l="5833" t="4829" r="14451" b="6383"/>
          <a:stretch/>
        </p:blipFill>
        <p:spPr>
          <a:xfrm>
            <a:off x="5357225" y="2361300"/>
            <a:ext cx="3734351" cy="243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8"/>
          <p:cNvSpPr txBox="1">
            <a:spLocks noGrp="1"/>
          </p:cNvSpPr>
          <p:nvPr>
            <p:ph type="title"/>
          </p:nvPr>
        </p:nvSpPr>
        <p:spPr>
          <a:xfrm>
            <a:off x="1048800" y="51435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H</a:t>
            </a:r>
            <a:endParaRPr/>
          </a:p>
        </p:txBody>
      </p:sp>
      <p:sp>
        <p:nvSpPr>
          <p:cNvPr id="319" name="Google Shape;319;p8"/>
          <p:cNvSpPr txBox="1">
            <a:spLocks noGrp="1"/>
          </p:cNvSpPr>
          <p:nvPr>
            <p:ph type="subTitle" idx="1"/>
          </p:nvPr>
        </p:nvSpPr>
        <p:spPr>
          <a:xfrm>
            <a:off x="496890" y="2707950"/>
            <a:ext cx="3664800" cy="178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H Matrix:</a:t>
            </a:r>
            <a:endParaRPr/>
          </a:p>
        </p:txBody>
      </p:sp>
      <p:sp>
        <p:nvSpPr>
          <p:cNvPr id="320" name="Google Shape;320;p8"/>
          <p:cNvSpPr txBox="1">
            <a:spLocks noGrp="1"/>
          </p:cNvSpPr>
          <p:nvPr>
            <p:ph type="subTitle" idx="2"/>
          </p:nvPr>
        </p:nvSpPr>
        <p:spPr>
          <a:xfrm>
            <a:off x="496910" y="418050"/>
            <a:ext cx="3664800" cy="178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B Matrix:</a:t>
            </a:r>
            <a:endParaRPr/>
          </a:p>
        </p:txBody>
      </p:sp>
      <p:sp>
        <p:nvSpPr>
          <p:cNvPr id="321" name="Google Shape;321;p8"/>
          <p:cNvSpPr txBox="1"/>
          <p:nvPr/>
        </p:nvSpPr>
        <p:spPr>
          <a:xfrm>
            <a:off x="309010" y="652900"/>
            <a:ext cx="3664800" cy="178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FFFFFF"/>
              </a:solidFill>
              <a:latin typeface="Barlow"/>
              <a:ea typeface="Barlow"/>
              <a:cs typeface="Barlow"/>
              <a:sym typeface="Barlow"/>
            </a:endParaRPr>
          </a:p>
        </p:txBody>
      </p:sp>
      <p:pic>
        <p:nvPicPr>
          <p:cNvPr id="322" name="Google Shape;322;p8" title="B.png"/>
          <p:cNvPicPr preferRelativeResize="0"/>
          <p:nvPr/>
        </p:nvPicPr>
        <p:blipFill rotWithShape="1">
          <a:blip r:embed="rId3">
            <a:alphaModFix/>
          </a:blip>
          <a:srcRect l="7098" t="21735" r="12695" b="22432"/>
          <a:stretch/>
        </p:blipFill>
        <p:spPr>
          <a:xfrm>
            <a:off x="1600750" y="418050"/>
            <a:ext cx="4920376" cy="1127350"/>
          </a:xfrm>
          <a:prstGeom prst="rect">
            <a:avLst/>
          </a:prstGeom>
          <a:noFill/>
          <a:ln>
            <a:noFill/>
          </a:ln>
        </p:spPr>
      </p:pic>
      <p:pic>
        <p:nvPicPr>
          <p:cNvPr id="323" name="Google Shape;323;p8" title="H.png"/>
          <p:cNvPicPr preferRelativeResize="0"/>
          <p:nvPr/>
        </p:nvPicPr>
        <p:blipFill rotWithShape="1">
          <a:blip r:embed="rId4">
            <a:alphaModFix/>
          </a:blip>
          <a:srcRect l="5802" t="10848" r="10591" b="4990"/>
          <a:stretch/>
        </p:blipFill>
        <p:spPr>
          <a:xfrm>
            <a:off x="1600750" y="2339375"/>
            <a:ext cx="7644775" cy="266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
          <p:cNvSpPr txBox="1">
            <a:spLocks noGrp="1"/>
          </p:cNvSpPr>
          <p:nvPr>
            <p:ph type="title"/>
          </p:nvPr>
        </p:nvSpPr>
        <p:spPr>
          <a:xfrm>
            <a:off x="365450" y="481550"/>
            <a:ext cx="7319620" cy="572700"/>
          </a:xfrm>
          <a:prstGeom prst="rect">
            <a:avLst/>
          </a:prstGeom>
          <a:noFill/>
          <a:ln>
            <a:noFill/>
          </a:ln>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3500"/>
              <a:buNone/>
            </a:pPr>
            <a:r>
              <a:rPr lang="en" sz="4000" b="1">
                <a:latin typeface="Bell MT"/>
                <a:ea typeface="Bell MT"/>
                <a:cs typeface="Bell MT"/>
                <a:sym typeface="Bell MT"/>
              </a:rPr>
              <a:t>Parity check matrix calculation</a:t>
            </a:r>
            <a:endParaRPr sz="2700" b="0"/>
          </a:p>
        </p:txBody>
      </p:sp>
      <p:sp>
        <p:nvSpPr>
          <p:cNvPr id="329" name="Google Shape;329;p9"/>
          <p:cNvSpPr txBox="1">
            <a:spLocks noGrp="1"/>
          </p:cNvSpPr>
          <p:nvPr>
            <p:ph type="subTitle" idx="1"/>
          </p:nvPr>
        </p:nvSpPr>
        <p:spPr>
          <a:xfrm>
            <a:off x="548150" y="1096300"/>
            <a:ext cx="7783800" cy="30057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600"/>
              </a:spcBef>
              <a:spcAft>
                <a:spcPts val="0"/>
              </a:spcAft>
              <a:buSzPts val="1400"/>
              <a:buFont typeface="Noto Sans Symbols"/>
              <a:buChar char="⮚"/>
            </a:pPr>
            <a:r>
              <a:rPr lang="en" sz="1200">
                <a:latin typeface="Calibri"/>
                <a:ea typeface="Calibri"/>
                <a:cs typeface="Calibri"/>
                <a:sym typeface="Calibri"/>
              </a:rPr>
              <a:t>To get the full parity-check matrix </a:t>
            </a:r>
            <a:r>
              <a:rPr lang="en" sz="1200" b="1">
                <a:latin typeface="Calibri"/>
                <a:ea typeface="Calibri"/>
                <a:cs typeface="Calibri"/>
                <a:sym typeface="Calibri"/>
              </a:rPr>
              <a:t>H</a:t>
            </a:r>
            <a:r>
              <a:rPr lang="en" sz="1200">
                <a:latin typeface="Calibri"/>
                <a:ea typeface="Calibri"/>
                <a:cs typeface="Calibri"/>
                <a:sym typeface="Calibri"/>
              </a:rPr>
              <a:t>, every entry in the base graph (H&lt;sub&gt;BG&lt;/sub&gt;) is expanded into a </a:t>
            </a:r>
            <a:r>
              <a:rPr lang="en" sz="1200" b="1">
                <a:latin typeface="Calibri"/>
                <a:ea typeface="Calibri"/>
                <a:cs typeface="Calibri"/>
                <a:sym typeface="Calibri"/>
              </a:rPr>
              <a:t>Z×Z matrix</a:t>
            </a:r>
            <a:r>
              <a:rPr lang="en" sz="1200">
                <a:latin typeface="Calibri"/>
                <a:ea typeface="Calibri"/>
                <a:cs typeface="Calibri"/>
                <a:sym typeface="Calibri"/>
              </a:rPr>
              <a:t> based on its value:</a:t>
            </a:r>
            <a:endParaRPr sz="1200"/>
          </a:p>
          <a:p>
            <a:pPr marL="457200" lvl="0" indent="-298450" algn="l" rtl="0">
              <a:lnSpc>
                <a:spcPct val="100000"/>
              </a:lnSpc>
              <a:spcBef>
                <a:spcPts val="1200"/>
              </a:spcBef>
              <a:spcAft>
                <a:spcPts val="0"/>
              </a:spcAft>
              <a:buSzPts val="1680"/>
              <a:buFont typeface="Arial"/>
              <a:buChar char="•"/>
            </a:pPr>
            <a:r>
              <a:rPr lang="en" sz="1200">
                <a:latin typeface="Calibri"/>
                <a:ea typeface="Calibri"/>
                <a:cs typeface="Calibri"/>
                <a:sym typeface="Calibri"/>
              </a:rPr>
              <a:t>If the entry is </a:t>
            </a:r>
            <a:r>
              <a:rPr lang="en" sz="1200" b="1">
                <a:latin typeface="Calibri"/>
                <a:ea typeface="Calibri"/>
                <a:cs typeface="Calibri"/>
                <a:sym typeface="Calibri"/>
              </a:rPr>
              <a:t>-1</a:t>
            </a:r>
            <a:r>
              <a:rPr lang="en" sz="1200">
                <a:latin typeface="Calibri"/>
                <a:ea typeface="Calibri"/>
                <a:cs typeface="Calibri"/>
                <a:sym typeface="Calibri"/>
              </a:rPr>
              <a:t> → replace it with a </a:t>
            </a:r>
            <a:r>
              <a:rPr lang="en" sz="1200" b="1">
                <a:latin typeface="Calibri"/>
                <a:ea typeface="Calibri"/>
                <a:cs typeface="Calibri"/>
                <a:sym typeface="Calibri"/>
              </a:rPr>
              <a:t>Z×Z all-zero matrix</a:t>
            </a:r>
            <a:br>
              <a:rPr lang="en" sz="1200" b="1"/>
            </a:br>
            <a:endParaRPr sz="1200" b="1"/>
          </a:p>
          <a:p>
            <a:pPr marL="457200" lvl="0" indent="-298450" algn="l" rtl="0">
              <a:lnSpc>
                <a:spcPct val="100000"/>
              </a:lnSpc>
              <a:spcBef>
                <a:spcPts val="1200"/>
              </a:spcBef>
              <a:spcAft>
                <a:spcPts val="0"/>
              </a:spcAft>
              <a:buSzPts val="1680"/>
              <a:buFont typeface="Arial"/>
              <a:buChar char="•"/>
            </a:pPr>
            <a:r>
              <a:rPr lang="en" sz="1200">
                <a:latin typeface="Calibri"/>
                <a:ea typeface="Calibri"/>
                <a:cs typeface="Calibri"/>
                <a:sym typeface="Calibri"/>
              </a:rPr>
              <a:t>If the entry is </a:t>
            </a:r>
            <a:r>
              <a:rPr lang="en" sz="1200" b="1">
                <a:latin typeface="Calibri"/>
                <a:ea typeface="Calibri"/>
                <a:cs typeface="Calibri"/>
                <a:sym typeface="Calibri"/>
              </a:rPr>
              <a:t>0</a:t>
            </a:r>
            <a:r>
              <a:rPr lang="en" sz="1200">
                <a:latin typeface="Calibri"/>
                <a:ea typeface="Calibri"/>
                <a:cs typeface="Calibri"/>
                <a:sym typeface="Calibri"/>
              </a:rPr>
              <a:t> → replace it with a </a:t>
            </a:r>
            <a:r>
              <a:rPr lang="en" sz="1200" b="1">
                <a:latin typeface="Calibri"/>
                <a:ea typeface="Calibri"/>
                <a:cs typeface="Calibri"/>
                <a:sym typeface="Calibri"/>
              </a:rPr>
              <a:t>Z×Z identity matrix</a:t>
            </a:r>
            <a:br>
              <a:rPr lang="en" sz="1200" b="1"/>
            </a:br>
            <a:endParaRPr sz="1200" b="1"/>
          </a:p>
          <a:p>
            <a:pPr marL="457200" lvl="0" indent="-298450" algn="l" rtl="0">
              <a:lnSpc>
                <a:spcPct val="100000"/>
              </a:lnSpc>
              <a:spcBef>
                <a:spcPts val="1200"/>
              </a:spcBef>
              <a:spcAft>
                <a:spcPts val="0"/>
              </a:spcAft>
              <a:buSzPts val="1680"/>
              <a:buFont typeface="Arial"/>
              <a:buChar char="•"/>
            </a:pPr>
            <a:r>
              <a:rPr lang="en" sz="1200">
                <a:latin typeface="Calibri"/>
                <a:ea typeface="Calibri"/>
                <a:cs typeface="Calibri"/>
                <a:sym typeface="Calibri"/>
              </a:rPr>
              <a:t>If the entry is </a:t>
            </a:r>
            <a:r>
              <a:rPr lang="en" sz="1200" b="1">
                <a:latin typeface="Calibri"/>
                <a:ea typeface="Calibri"/>
                <a:cs typeface="Calibri"/>
                <a:sym typeface="Calibri"/>
              </a:rPr>
              <a:t>1</a:t>
            </a:r>
            <a:r>
              <a:rPr lang="en" sz="1200">
                <a:latin typeface="Calibri"/>
                <a:ea typeface="Calibri"/>
                <a:cs typeface="Calibri"/>
                <a:sym typeface="Calibri"/>
              </a:rPr>
              <a:t> → replace it with a </a:t>
            </a:r>
            <a:r>
              <a:rPr lang="en" sz="1200" b="1">
                <a:latin typeface="Calibri"/>
                <a:ea typeface="Calibri"/>
                <a:cs typeface="Calibri"/>
                <a:sym typeface="Calibri"/>
              </a:rPr>
              <a:t>Z×Z identity matrix shifted right by 1 column</a:t>
            </a:r>
            <a:br>
              <a:rPr lang="en" sz="1200" b="1"/>
            </a:br>
            <a:endParaRPr sz="1200" b="1"/>
          </a:p>
          <a:p>
            <a:pPr marL="457200" lvl="0" indent="-298450" algn="l" rtl="0">
              <a:lnSpc>
                <a:spcPct val="100000"/>
              </a:lnSpc>
              <a:spcBef>
                <a:spcPts val="1200"/>
              </a:spcBef>
              <a:spcAft>
                <a:spcPts val="0"/>
              </a:spcAft>
              <a:buSzPts val="1680"/>
              <a:buFont typeface="Arial"/>
              <a:buChar char="•"/>
            </a:pPr>
            <a:r>
              <a:rPr lang="en" sz="1200">
                <a:latin typeface="Calibri"/>
                <a:ea typeface="Calibri"/>
                <a:cs typeface="Calibri"/>
                <a:sym typeface="Calibri"/>
              </a:rPr>
              <a:t>If the entry is </a:t>
            </a:r>
            <a:r>
              <a:rPr lang="en" sz="1200" b="1">
                <a:latin typeface="Calibri"/>
                <a:ea typeface="Calibri"/>
                <a:cs typeface="Calibri"/>
                <a:sym typeface="Calibri"/>
              </a:rPr>
              <a:t>2</a:t>
            </a:r>
            <a:r>
              <a:rPr lang="en" sz="1200">
                <a:latin typeface="Calibri"/>
                <a:ea typeface="Calibri"/>
                <a:cs typeface="Calibri"/>
                <a:sym typeface="Calibri"/>
              </a:rPr>
              <a:t> → replace it with a </a:t>
            </a:r>
            <a:r>
              <a:rPr lang="en" sz="1200" b="1">
                <a:latin typeface="Calibri"/>
                <a:ea typeface="Calibri"/>
                <a:cs typeface="Calibri"/>
                <a:sym typeface="Calibri"/>
              </a:rPr>
              <a:t>Z×Z identity matrix shifted right by 2 columns</a:t>
            </a:r>
            <a:br>
              <a:rPr lang="en" sz="1200" b="1"/>
            </a:br>
            <a:endParaRPr sz="1200"/>
          </a:p>
          <a:p>
            <a:pPr marL="457200" lvl="0" indent="-298450" algn="l" rtl="0">
              <a:lnSpc>
                <a:spcPct val="100000"/>
              </a:lnSpc>
              <a:spcBef>
                <a:spcPts val="1200"/>
              </a:spcBef>
              <a:spcAft>
                <a:spcPts val="0"/>
              </a:spcAft>
              <a:buSzPts val="1680"/>
              <a:buFont typeface="Arial"/>
              <a:buChar char="•"/>
            </a:pPr>
            <a:r>
              <a:rPr lang="en" sz="1200">
                <a:latin typeface="Calibri"/>
                <a:ea typeface="Calibri"/>
                <a:cs typeface="Calibri"/>
                <a:sym typeface="Calibri"/>
              </a:rPr>
              <a:t>If the entry is </a:t>
            </a:r>
            <a:r>
              <a:rPr lang="en" sz="1200" b="1">
                <a:latin typeface="Calibri"/>
                <a:ea typeface="Calibri"/>
                <a:cs typeface="Calibri"/>
                <a:sym typeface="Calibri"/>
              </a:rPr>
              <a:t>k</a:t>
            </a:r>
            <a:r>
              <a:rPr lang="en" sz="1200">
                <a:latin typeface="Calibri"/>
                <a:ea typeface="Calibri"/>
                <a:cs typeface="Calibri"/>
                <a:sym typeface="Calibri"/>
              </a:rPr>
              <a:t> → replace it with a </a:t>
            </a:r>
            <a:r>
              <a:rPr lang="en" sz="1200" b="1">
                <a:latin typeface="Calibri"/>
                <a:ea typeface="Calibri"/>
                <a:cs typeface="Calibri"/>
                <a:sym typeface="Calibri"/>
              </a:rPr>
              <a:t>Z×Z identity matrix shifted right by k columns</a:t>
            </a:r>
            <a:br>
              <a:rPr lang="en" sz="1200" b="1"/>
            </a:br>
            <a:endParaRPr sz="1200" b="1"/>
          </a:p>
          <a:p>
            <a:pPr marL="171450" lvl="0" indent="-171450" algn="l" rtl="0">
              <a:lnSpc>
                <a:spcPct val="100000"/>
              </a:lnSpc>
              <a:spcBef>
                <a:spcPts val="1200"/>
              </a:spcBef>
              <a:spcAft>
                <a:spcPts val="0"/>
              </a:spcAft>
              <a:buSzPts val="1400"/>
              <a:buFont typeface="Noto Sans Symbols"/>
              <a:buChar char="⮚"/>
            </a:pPr>
            <a:r>
              <a:rPr lang="en" sz="1200">
                <a:latin typeface="Calibri"/>
                <a:ea typeface="Calibri"/>
                <a:cs typeface="Calibri"/>
                <a:sym typeface="Calibri"/>
              </a:rPr>
              <a:t>This method creates the final </a:t>
            </a:r>
            <a:r>
              <a:rPr lang="en" sz="1200" b="1">
                <a:latin typeface="Calibri"/>
                <a:ea typeface="Calibri"/>
                <a:cs typeface="Calibri"/>
                <a:sym typeface="Calibri"/>
              </a:rPr>
              <a:t>H matrix</a:t>
            </a:r>
            <a:r>
              <a:rPr lang="en" sz="1200">
                <a:latin typeface="Calibri"/>
                <a:ea typeface="Calibri"/>
                <a:cs typeface="Calibri"/>
                <a:sym typeface="Calibri"/>
              </a:rPr>
              <a:t> used for LDPC encoding and decoding.</a:t>
            </a:r>
            <a:endParaRPr sz="1200"/>
          </a:p>
          <a:p>
            <a:pPr marL="0" lvl="0" indent="0" algn="l" rtl="0">
              <a:lnSpc>
                <a:spcPct val="100000"/>
              </a:lnSpc>
              <a:spcBef>
                <a:spcPts val="1200"/>
              </a:spcBef>
              <a:spcAft>
                <a:spcPts val="600"/>
              </a:spcAft>
              <a:buSzPts val="1400"/>
              <a:buNone/>
            </a:pPr>
            <a:endParaRPr sz="1600"/>
          </a:p>
        </p:txBody>
      </p:sp>
    </p:spTree>
  </p:cSld>
  <p:clrMapOvr>
    <a:masterClrMapping/>
  </p:clrMapOvr>
</p:sld>
</file>

<file path=ppt/theme/theme1.xml><?xml version="1.0" encoding="utf-8"?>
<a:theme xmlns:a="http://schemas.openxmlformats.org/drawingml/2006/main" name="Differential Geometry - Master of Science in Mathematics by Slidesgo">
  <a:themeElements>
    <a:clrScheme name="Simple Light">
      <a:dk1>
        <a:srgbClr val="FFFFFF"/>
      </a:dk1>
      <a:lt1>
        <a:srgbClr val="031B2D"/>
      </a:lt1>
      <a:dk2>
        <a:srgbClr val="2F2C78"/>
      </a:dk2>
      <a:lt2>
        <a:srgbClr val="7449DD"/>
      </a:lt2>
      <a:accent1>
        <a:srgbClr val="9E5FA6"/>
      </a:accent1>
      <a:accent2>
        <a:srgbClr val="F88D2F"/>
      </a:accent2>
      <a:accent3>
        <a:srgbClr val="F0A563"/>
      </a:accent3>
      <a:accent4>
        <a:srgbClr val="E1D2C5"/>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4126</Words>
  <Application>Microsoft Office PowerPoint</Application>
  <PresentationFormat>On-screen Show (16:9)</PresentationFormat>
  <Paragraphs>465</Paragraphs>
  <Slides>58</Slides>
  <Notes>58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Calibri</vt:lpstr>
      <vt:lpstr>Archivo Narrow</vt:lpstr>
      <vt:lpstr>Nunito Light</vt:lpstr>
      <vt:lpstr>Anaheim</vt:lpstr>
      <vt:lpstr>Lato Light</vt:lpstr>
      <vt:lpstr>Noto Sans Symbols</vt:lpstr>
      <vt:lpstr>Barlow</vt:lpstr>
      <vt:lpstr>Oi</vt:lpstr>
      <vt:lpstr>Arial</vt:lpstr>
      <vt:lpstr>DM Sans</vt:lpstr>
      <vt:lpstr>Bell MT</vt:lpstr>
      <vt:lpstr>Differential Geometry - Master of Science in Mathematics by Slidesgo</vt:lpstr>
      <vt:lpstr>End of the Semester Project LDPC Decoding for 5G NR Group - 06</vt:lpstr>
      <vt:lpstr>Honor Code</vt:lpstr>
      <vt:lpstr>Signs :</vt:lpstr>
      <vt:lpstr>Team Members </vt:lpstr>
      <vt:lpstr>Introduction</vt:lpstr>
      <vt:lpstr>Model for LDPC</vt:lpstr>
      <vt:lpstr>Base Graph</vt:lpstr>
      <vt:lpstr>H</vt:lpstr>
      <vt:lpstr>Parity check matrix calculation</vt:lpstr>
      <vt:lpstr>Puncturing</vt:lpstr>
      <vt:lpstr>Rate matching in LDPC</vt:lpstr>
      <vt:lpstr>Rate matching in LDPC</vt:lpstr>
      <vt:lpstr>Rate matching in LDPC</vt:lpstr>
      <vt:lpstr>Rate matching in LDPC</vt:lpstr>
      <vt:lpstr>Rate matching in LDPC</vt:lpstr>
      <vt:lpstr>Rate matching in LDPC</vt:lpstr>
      <vt:lpstr>Encoding</vt:lpstr>
      <vt:lpstr>Encoding</vt:lpstr>
      <vt:lpstr>BPSK Modulation</vt:lpstr>
      <vt:lpstr>PowerPoint Presentation</vt:lpstr>
      <vt:lpstr>PowerPoint Presentation</vt:lpstr>
      <vt:lpstr>PowerPoint Presentation</vt:lpstr>
      <vt:lpstr>Decoding</vt:lpstr>
      <vt:lpstr>Hard Decision Decoding</vt:lpstr>
      <vt:lpstr>PowerPoint Presentation</vt:lpstr>
      <vt:lpstr>PowerPoint Presentation</vt:lpstr>
      <vt:lpstr>PowerPoint Presentation</vt:lpstr>
      <vt:lpstr>PowerPoint Presentation</vt:lpstr>
      <vt:lpstr>Soft Decision Decoding</vt:lpstr>
      <vt:lpstr>PowerPoint Presentation</vt:lpstr>
      <vt:lpstr>PowerPoint Presentation</vt:lpstr>
      <vt:lpstr>PowerPoint Presentation</vt:lpstr>
      <vt:lpstr> r    =     [ 0.2  -0.3  1.2  -0.5  0.8  0.6  -1.1 ]           [0.2   - 0.3   1.2       0       0.8      0          0]  L =    [0      -0.3    1.2    -0.5       0       0.6        0]           [0.2   -0.3     0       -0.5      0         0       -1.1]          [0.2     0      1.2        0      0.8      0.6     -1.1]  </vt:lpstr>
      <vt:lpstr>PowerPoint Presentation</vt:lpstr>
      <vt:lpstr>PowerPoint Presentation</vt:lpstr>
      <vt:lpstr>PowerPoint Presentation</vt:lpstr>
      <vt:lpstr>      r  =     [  0.2  -0.3   1.2  -0.5   0.8   0.6  -1.1 ]                   [-0.3   0.2   -0.2   0    -0.2   0     0   ]      L =      [  0      -0.5    0.3   -0.3    0     0     0   ]                 [-0.3    0.2     0     0.2     0     0     0.2 ]                 [-0.6    0       -0.2    0     -0.2  -0.2   0.2]</vt:lpstr>
      <vt:lpstr>      r  =     [  0.2  -0.3   1.2  -0.5   0.8   0.6  -1.1 ]                     [  -0.7   0.2   -0.2    0        -0.2    0  0 ]       L   =      [  0      -0.5     0.3   -0.3  0       0.3       0]                    [ -0.7   0.2      0        0.2 0       0       0.2]                    [ -0.4   0         -0.2    0       -0.2  -0.2   0.2]</vt:lpstr>
      <vt:lpstr>PowerPoint Presentation</vt:lpstr>
      <vt:lpstr>PowerPoint Presentation</vt:lpstr>
      <vt:lpstr>Layer Decoding</vt:lpstr>
      <vt:lpstr>Layering in the LDPC Matrix</vt:lpstr>
      <vt:lpstr>PowerPoint Presentation</vt:lpstr>
      <vt:lpstr>PowerPoint Presentation</vt:lpstr>
      <vt:lpstr>NR_2_6_52   Matrix                BER VS E_b/N_0(in db)</vt:lpstr>
      <vt:lpstr>NR_2_6_52   Matrix  BER VS E_b/N_0(in db) in Logarithmic Scale</vt:lpstr>
      <vt:lpstr>NR_2_6_52   Matrix Probability of Success VS E_b/N_0(in db)</vt:lpstr>
      <vt:lpstr>NR_2_6_52   Matrix Probability of Error VS E_b/N_0(in db)</vt:lpstr>
      <vt:lpstr>NR_2_6_52   Matrix       Probability of Success VS Number of Iterations</vt:lpstr>
      <vt:lpstr>NR_1_5_352  Matrix                        BER VS  E_b/N_0 (in dB) </vt:lpstr>
      <vt:lpstr>NR_1_5_352  Matrix           BER VS  E_b/N_0 (in dB) in Logarithmic Scale </vt:lpstr>
      <vt:lpstr>NR_1_5_352  Matrix         Probability of Success VS  E_b/N_0 (in dB)</vt:lpstr>
      <vt:lpstr>NR_1_5_352  Matrix         Probability of  Error VS  E_b/N_0 (in dB)</vt:lpstr>
      <vt:lpstr>Comparison with Shannon’s Channel Capacity</vt:lpstr>
      <vt:lpstr>Comparison with Shannon Limit (Different Coderates)</vt:lpstr>
      <vt:lpstr>LaTeX Project Report</vt:lpstr>
      <vt:lpstr>Bibliography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Dhruvil Mehta</cp:lastModifiedBy>
  <cp:revision>1</cp:revision>
  <dcterms:modified xsi:type="dcterms:W3CDTF">2025-05-06T09:33:36Z</dcterms:modified>
</cp:coreProperties>
</file>